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701" r:id="rId3"/>
    <p:sldId id="651" r:id="rId4"/>
    <p:sldId id="702" r:id="rId5"/>
    <p:sldId id="705" r:id="rId6"/>
    <p:sldId id="706" r:id="rId7"/>
    <p:sldId id="704" r:id="rId8"/>
    <p:sldId id="652" r:id="rId9"/>
    <p:sldId id="708" r:id="rId10"/>
    <p:sldId id="709" r:id="rId11"/>
    <p:sldId id="710" r:id="rId12"/>
    <p:sldId id="711" r:id="rId13"/>
    <p:sldId id="707" r:id="rId14"/>
    <p:sldId id="712" r:id="rId15"/>
    <p:sldId id="713" r:id="rId16"/>
    <p:sldId id="622" r:id="rId17"/>
    <p:sldId id="550" r:id="rId18"/>
    <p:sldId id="551" r:id="rId19"/>
    <p:sldId id="552" r:id="rId20"/>
    <p:sldId id="553" r:id="rId21"/>
    <p:sldId id="554" r:id="rId22"/>
    <p:sldId id="555" r:id="rId23"/>
    <p:sldId id="556" r:id="rId24"/>
    <p:sldId id="557" r:id="rId25"/>
    <p:sldId id="558" r:id="rId26"/>
    <p:sldId id="559" r:id="rId27"/>
    <p:sldId id="560" r:id="rId28"/>
    <p:sldId id="561" r:id="rId29"/>
    <p:sldId id="562" r:id="rId30"/>
    <p:sldId id="563" r:id="rId31"/>
    <p:sldId id="564" r:id="rId32"/>
    <p:sldId id="565" r:id="rId33"/>
    <p:sldId id="566" r:id="rId34"/>
    <p:sldId id="567" r:id="rId35"/>
    <p:sldId id="568" r:id="rId36"/>
    <p:sldId id="569" r:id="rId37"/>
    <p:sldId id="570" r:id="rId38"/>
    <p:sldId id="571" r:id="rId39"/>
    <p:sldId id="572" r:id="rId40"/>
    <p:sldId id="653" r:id="rId41"/>
    <p:sldId id="654" r:id="rId42"/>
    <p:sldId id="655" r:id="rId43"/>
    <p:sldId id="660" r:id="rId44"/>
    <p:sldId id="661" r:id="rId45"/>
    <p:sldId id="662" r:id="rId46"/>
    <p:sldId id="663" r:id="rId47"/>
    <p:sldId id="664" r:id="rId48"/>
    <p:sldId id="665" r:id="rId49"/>
    <p:sldId id="666" r:id="rId50"/>
    <p:sldId id="667" r:id="rId51"/>
    <p:sldId id="668" r:id="rId52"/>
    <p:sldId id="669" r:id="rId53"/>
    <p:sldId id="670" r:id="rId54"/>
    <p:sldId id="671" r:id="rId55"/>
    <p:sldId id="672" r:id="rId56"/>
    <p:sldId id="673" r:id="rId57"/>
    <p:sldId id="674" r:id="rId58"/>
    <p:sldId id="675" r:id="rId59"/>
    <p:sldId id="676" r:id="rId60"/>
    <p:sldId id="677" r:id="rId61"/>
    <p:sldId id="678" r:id="rId62"/>
    <p:sldId id="679" r:id="rId63"/>
    <p:sldId id="680" r:id="rId64"/>
    <p:sldId id="681" r:id="rId65"/>
    <p:sldId id="682" r:id="rId66"/>
    <p:sldId id="683" r:id="rId67"/>
    <p:sldId id="684" r:id="rId68"/>
    <p:sldId id="685" r:id="rId69"/>
    <p:sldId id="686" r:id="rId70"/>
    <p:sldId id="687" r:id="rId71"/>
    <p:sldId id="688" r:id="rId72"/>
    <p:sldId id="689" r:id="rId73"/>
    <p:sldId id="690" r:id="rId74"/>
    <p:sldId id="694" r:id="rId75"/>
    <p:sldId id="695" r:id="rId76"/>
    <p:sldId id="696" r:id="rId77"/>
    <p:sldId id="697" r:id="rId78"/>
    <p:sldId id="699" r:id="rId79"/>
    <p:sldId id="700" r:id="rId80"/>
    <p:sldId id="714" r:id="rId8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5"/>
    <p:restoredTop sz="94617"/>
  </p:normalViewPr>
  <p:slideViewPr>
    <p:cSldViewPr>
      <p:cViewPr varScale="1">
        <p:scale>
          <a:sx n="84" d="100"/>
          <a:sy n="84" d="100"/>
        </p:scale>
        <p:origin x="15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15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15.emf"/><Relationship Id="rId4" Type="http://schemas.openxmlformats.org/officeDocument/2006/relationships/image" Target="../media/image50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Relationship Id="rId5" Type="http://schemas.openxmlformats.org/officeDocument/2006/relationships/image" Target="../media/image25.emf"/><Relationship Id="rId4" Type="http://schemas.openxmlformats.org/officeDocument/2006/relationships/image" Target="../media/image21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53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97EB7-3166-4B8B-9022-B2EA38B6D9F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50FC2-D003-4DE3-B0BD-9CC6C62A2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96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8D6E9C-CB34-4FFF-84FA-317E47FBFF90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Shape 4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0925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5077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Shape 5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292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470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Shape 6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Shape 6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8366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Shape 6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932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Shape 7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977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Shape 7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Shape 7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480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Shape 8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Shape 8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231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Shape 8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Shape 8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629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3119EBB-35B6-4B38-805E-79DC3F83CB6D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48370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Shape 9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96165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Shape 9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68672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Shape 9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50207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Shape 9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Shape 9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5649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Shape 9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Shape 9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1169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Shape 10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Shape 10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1379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hape 10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Shape 10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4450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119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225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48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9CE776-9FC6-40C8-9FBA-302CCE75745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528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50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963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1755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643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refresher for </a:t>
            </a:r>
            <a:r>
              <a:rPr lang="en-US" dirty="0" err="1"/>
              <a:t>backprop</a:t>
            </a:r>
            <a:r>
              <a:rPr lang="en-US" dirty="0"/>
              <a:t> before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6824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refresher for </a:t>
            </a:r>
            <a:r>
              <a:rPr lang="en-US" dirty="0" err="1"/>
              <a:t>backprop</a:t>
            </a:r>
            <a:r>
              <a:rPr lang="en-US" dirty="0"/>
              <a:t> before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840D15-9517-9A43-B8B0-C5BE6343C604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40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9677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471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564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6732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207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995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399" cy="6791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655704" y="6223800"/>
            <a:ext cx="7755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z="2000">
                <a:solidFill>
                  <a:srgbClr val="FFFFFF"/>
                </a:solidFill>
              </a:rPr>
              <a:pPr/>
              <a:t>‹#›</a:t>
            </a:fld>
            <a:endParaRPr lang="e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148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5F92F1E-6CAA-2841-9DAE-59D198253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A5E81-0AAC-814C-9864-F7C4B9A7260E}"/>
              </a:ext>
            </a:extLst>
          </p:cNvPr>
          <p:cNvSpPr txBox="1"/>
          <p:nvPr userDrawn="1"/>
        </p:nvSpPr>
        <p:spPr>
          <a:xfrm>
            <a:off x="7620000" y="6428601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/>
              <a:t>Page </a:t>
            </a:r>
            <a:fld id="{30F29326-EA93-604E-BD37-3FF544B40D21}" type="slidenum">
              <a:rPr lang="en-US" sz="1200" b="0" smtClean="0"/>
              <a:t>‹#›</a:t>
            </a:fld>
            <a:r>
              <a:rPr lang="en-US" sz="1200" b="0" dirty="0"/>
              <a:t> of 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957304-04B7-4A46-A733-C8A230546B66}"/>
              </a:ext>
            </a:extLst>
          </p:cNvPr>
          <p:cNvSpPr txBox="1"/>
          <p:nvPr userDrawn="1"/>
        </p:nvSpPr>
        <p:spPr>
          <a:xfrm>
            <a:off x="3657600" y="64286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CSCI 631 – Lecture 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FE8417-4AE9-594D-96BB-9DEE188DB19C}"/>
              </a:ext>
            </a:extLst>
          </p:cNvPr>
          <p:cNvSpPr txBox="1"/>
          <p:nvPr userDrawn="1"/>
        </p:nvSpPr>
        <p:spPr>
          <a:xfrm>
            <a:off x="457200" y="6428601"/>
            <a:ext cx="838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10/29/19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08/29/19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CSCI 631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08/29/19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CSCI 631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399" cy="6791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on@cs.rit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://deeplearning.net/tutorial/lstm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deeplearning.net/tutorial/lstm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1.4555.pdf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karpathy.github.io/2015/05/21/rnn-effectiveness/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5" Type="http://schemas.openxmlformats.org/officeDocument/2006/relationships/oleObject" Target="../embeddings/oleObject2.bin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2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20.emf"/><Relationship Id="rId4" Type="http://schemas.openxmlformats.org/officeDocument/2006/relationships/oleObject" Target="../embeddings/oleObject7.bin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13" Type="http://schemas.openxmlformats.org/officeDocument/2006/relationships/image" Target="../media/image25.emf"/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23.emf"/><Relationship Id="rId12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0.bin"/><Relationship Id="rId11" Type="http://schemas.openxmlformats.org/officeDocument/2006/relationships/image" Target="../media/image21.emf"/><Relationship Id="rId5" Type="http://schemas.openxmlformats.org/officeDocument/2006/relationships/image" Target="../media/image22.emf"/><Relationship Id="rId10" Type="http://schemas.openxmlformats.org/officeDocument/2006/relationships/oleObject" Target="../embeddings/oleObject12.bin"/><Relationship Id="rId4" Type="http://schemas.openxmlformats.org/officeDocument/2006/relationships/oleObject" Target="../embeddings/oleObject9.bin"/><Relationship Id="rId9" Type="http://schemas.openxmlformats.org/officeDocument/2006/relationships/image" Target="../media/image24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13" Type="http://schemas.openxmlformats.org/officeDocument/2006/relationships/image" Target="../media/image30.emf"/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5.bin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oleObject" Target="../embeddings/oleObject17.bin"/><Relationship Id="rId4" Type="http://schemas.openxmlformats.org/officeDocument/2006/relationships/oleObject" Target="../embeddings/oleObject14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19.bin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27.bin"/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24.bin"/><Relationship Id="rId17" Type="http://schemas.openxmlformats.org/officeDocument/2006/relationships/image" Target="../media/image32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6.bin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oleObject" Target="../embeddings/oleObject23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20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25.bin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13" Type="http://schemas.openxmlformats.org/officeDocument/2006/relationships/image" Target="../media/image36.emf"/><Relationship Id="rId18" Type="http://schemas.openxmlformats.org/officeDocument/2006/relationships/image" Target="../media/image38.emf"/><Relationship Id="rId3" Type="http://schemas.openxmlformats.org/officeDocument/2006/relationships/notesSlide" Target="../notesSlides/notesSlide32.xml"/><Relationship Id="rId7" Type="http://schemas.openxmlformats.org/officeDocument/2006/relationships/image" Target="../media/image33.emf"/><Relationship Id="rId12" Type="http://schemas.openxmlformats.org/officeDocument/2006/relationships/oleObject" Target="../embeddings/oleObject32.bin"/><Relationship Id="rId17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34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29.bin"/><Relationship Id="rId11" Type="http://schemas.openxmlformats.org/officeDocument/2006/relationships/image" Target="../media/image35.emf"/><Relationship Id="rId5" Type="http://schemas.openxmlformats.org/officeDocument/2006/relationships/image" Target="../media/image32.emf"/><Relationship Id="rId15" Type="http://schemas.openxmlformats.org/officeDocument/2006/relationships/image" Target="../media/image37.emf"/><Relationship Id="rId10" Type="http://schemas.openxmlformats.org/officeDocument/2006/relationships/oleObject" Target="../embeddings/oleObject31.bin"/><Relationship Id="rId4" Type="http://schemas.openxmlformats.org/officeDocument/2006/relationships/oleObject" Target="../embeddings/oleObject28.bin"/><Relationship Id="rId9" Type="http://schemas.openxmlformats.org/officeDocument/2006/relationships/image" Target="../media/image34.emf"/><Relationship Id="rId14" Type="http://schemas.openxmlformats.org/officeDocument/2006/relationships/oleObject" Target="../embeddings/oleObject33.bin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.bin"/><Relationship Id="rId13" Type="http://schemas.openxmlformats.org/officeDocument/2006/relationships/image" Target="../media/image36.emf"/><Relationship Id="rId18" Type="http://schemas.openxmlformats.org/officeDocument/2006/relationships/image" Target="../media/image38.emf"/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33.emf"/><Relationship Id="rId12" Type="http://schemas.openxmlformats.org/officeDocument/2006/relationships/oleObject" Target="../embeddings/oleObject40.bin"/><Relationship Id="rId17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42.bin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7.bin"/><Relationship Id="rId11" Type="http://schemas.openxmlformats.org/officeDocument/2006/relationships/image" Target="../media/image35.emf"/><Relationship Id="rId5" Type="http://schemas.openxmlformats.org/officeDocument/2006/relationships/image" Target="../media/image32.emf"/><Relationship Id="rId15" Type="http://schemas.openxmlformats.org/officeDocument/2006/relationships/image" Target="../media/image37.emf"/><Relationship Id="rId10" Type="http://schemas.openxmlformats.org/officeDocument/2006/relationships/oleObject" Target="../embeddings/oleObject39.bin"/><Relationship Id="rId4" Type="http://schemas.openxmlformats.org/officeDocument/2006/relationships/oleObject" Target="../embeddings/oleObject36.bin"/><Relationship Id="rId9" Type="http://schemas.openxmlformats.org/officeDocument/2006/relationships/image" Target="../media/image34.emf"/><Relationship Id="rId14" Type="http://schemas.openxmlformats.org/officeDocument/2006/relationships/oleObject" Target="../embeddings/oleObject41.bin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oleObject" Target="../embeddings/oleObject45.bin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47.bin"/><Relationship Id="rId4" Type="http://schemas.openxmlformats.org/officeDocument/2006/relationships/image" Target="../media/image15.emf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7" Type="http://schemas.openxmlformats.org/officeDocument/2006/relationships/image" Target="../media/image4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49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48.bin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13" Type="http://schemas.openxmlformats.org/officeDocument/2006/relationships/image" Target="../media/image45.emf"/><Relationship Id="rId3" Type="http://schemas.openxmlformats.org/officeDocument/2006/relationships/oleObject" Target="../embeddings/oleObject50.bin"/><Relationship Id="rId7" Type="http://schemas.openxmlformats.org/officeDocument/2006/relationships/oleObject" Target="../embeddings/oleObject52.bin"/><Relationship Id="rId12" Type="http://schemas.openxmlformats.org/officeDocument/2006/relationships/oleObject" Target="../embeddings/oleObject5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42.emf"/><Relationship Id="rId11" Type="http://schemas.openxmlformats.org/officeDocument/2006/relationships/hyperlink" Target="http://www.jmlr.org/proceedings/papers/v28/pascanu13.pdf" TargetMode="External"/><Relationship Id="rId5" Type="http://schemas.openxmlformats.org/officeDocument/2006/relationships/oleObject" Target="../embeddings/oleObject51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53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mlr.org/proceedings/papers/v28/pascanu13.pdf" TargetMode="External"/><Relationship Id="rId2" Type="http://schemas.openxmlformats.org/officeDocument/2006/relationships/hyperlink" Target="http://deeplearning.cs.cmu.edu/pdfs/Hochreiter97_lstm.pdf" TargetMode="Externa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oleObject" Target="../embeddings/oleObject55.bin"/><Relationship Id="rId7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46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15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oleObject" Target="../embeddings/oleObject58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48.emf"/><Relationship Id="rId5" Type="http://schemas.openxmlformats.org/officeDocument/2006/relationships/oleObject" Target="../embeddings/oleObject59.bin"/><Relationship Id="rId10" Type="http://schemas.openxmlformats.org/officeDocument/2006/relationships/image" Target="../media/image50.emf"/><Relationship Id="rId4" Type="http://schemas.openxmlformats.org/officeDocument/2006/relationships/image" Target="../media/image15.emf"/><Relationship Id="rId9" Type="http://schemas.openxmlformats.org/officeDocument/2006/relationships/oleObject" Target="../embeddings/oleObject61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51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1406.1078.pdf" TargetMode="External"/><Relationship Id="rId3" Type="http://schemas.openxmlformats.org/officeDocument/2006/relationships/hyperlink" Target="http://www.cs.toronto.edu/~rgrosse/csc321/lec10.pdf" TargetMode="External"/><Relationship Id="rId7" Type="http://schemas.openxmlformats.org/officeDocument/2006/relationships/hyperlink" Target="https://arxiv.org/pdf/1503.04069.pdf" TargetMode="External"/><Relationship Id="rId2" Type="http://schemas.openxmlformats.org/officeDocument/2006/relationships/hyperlink" Target="http://cs231n.stanford.edu/slides/winter1516_lecture10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tp://ftp.idsia.ch/pub/juergen/TimeCount-IJCNN2000.pdf" TargetMode="External"/><Relationship Id="rId5" Type="http://schemas.openxmlformats.org/officeDocument/2006/relationships/hyperlink" Target="http://web.eecs.utk.edu/~itamar/courses/ECE-692/Bobby_paper1.pdf" TargetMode="External"/><Relationship Id="rId4" Type="http://schemas.openxmlformats.org/officeDocument/2006/relationships/hyperlink" Target="http://www.jmlr.org/proceedings/papers/v28/pascanu13.pdf" TargetMode="External"/><Relationship Id="rId9" Type="http://schemas.openxmlformats.org/officeDocument/2006/relationships/hyperlink" Target="http://jmlr.org/proceedings/papers/v37/jozefowicz15.pd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/>
              <a:t>CSCI 631</a:t>
            </a:r>
            <a:br>
              <a:rPr lang="en-US" dirty="0"/>
            </a:br>
            <a:r>
              <a:rPr lang="en-US" dirty="0"/>
              <a:t>Foundations of Computer Vision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14800"/>
            <a:ext cx="6400800" cy="1752600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Ifeoma</a:t>
            </a:r>
            <a:r>
              <a:rPr lang="en-US" dirty="0"/>
              <a:t> </a:t>
            </a:r>
            <a:r>
              <a:rPr lang="en-US" dirty="0" err="1"/>
              <a:t>Nwogu</a:t>
            </a:r>
            <a:endParaRPr lang="en-US" dirty="0"/>
          </a:p>
          <a:p>
            <a:r>
              <a:rPr lang="en-US" dirty="0">
                <a:hlinkClick r:id="rId3"/>
              </a:rPr>
              <a:t>ion@cs.rit.edu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Lecture -Recurrent Neural Networks (RNN)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72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recurrent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size of </a:t>
            </a:r>
            <a:r>
              <a:rPr lang="en-US" dirty="0" err="1"/>
              <a:t>W</a:t>
            </a:r>
            <a:r>
              <a:rPr lang="en-US" baseline="-25000" dirty="0" err="1"/>
              <a:t>h</a:t>
            </a:r>
            <a:r>
              <a:rPr lang="en-US" dirty="0"/>
              <a:t>?</a:t>
            </a:r>
          </a:p>
          <a:p>
            <a:r>
              <a:rPr lang="en-US" dirty="0"/>
              <a:t>Like previous networks, across layers, everything connects to everything</a:t>
            </a:r>
          </a:p>
          <a:p>
            <a:pPr lvl="1"/>
            <a:r>
              <a:rPr lang="en-US" dirty="0"/>
              <a:t>One node in h(t) connects back to all nodes (from previous time step)</a:t>
            </a:r>
          </a:p>
          <a:p>
            <a:pPr lvl="1"/>
            <a:r>
              <a:rPr lang="en-US" dirty="0"/>
              <a:t>If h(t) has M nodes, then </a:t>
            </a:r>
            <a:r>
              <a:rPr lang="en-US" dirty="0" err="1"/>
              <a:t>W</a:t>
            </a:r>
            <a:r>
              <a:rPr lang="en-US" baseline="-25000" dirty="0" err="1"/>
              <a:t>h</a:t>
            </a:r>
            <a:r>
              <a:rPr lang="en-US" dirty="0"/>
              <a:t> is an M-by-M matrix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58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recurrent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size of </a:t>
            </a:r>
            <a:r>
              <a:rPr lang="en-US" dirty="0" err="1"/>
              <a:t>W</a:t>
            </a:r>
            <a:r>
              <a:rPr lang="en-US" baseline="-25000" dirty="0" err="1"/>
              <a:t>h</a:t>
            </a:r>
            <a:r>
              <a:rPr lang="en-US" dirty="0"/>
              <a:t>?</a:t>
            </a:r>
          </a:p>
          <a:p>
            <a:r>
              <a:rPr lang="en-US" dirty="0"/>
              <a:t>h(t) = f(</a:t>
            </a:r>
            <a:r>
              <a:rPr lang="en-US" dirty="0" err="1"/>
              <a:t>W</a:t>
            </a:r>
            <a:r>
              <a:rPr lang="en-US" baseline="-25000" dirty="0" err="1"/>
              <a:t>h</a:t>
            </a:r>
            <a:r>
              <a:rPr lang="en-US" baseline="30000" dirty="0" err="1"/>
              <a:t>T</a:t>
            </a:r>
            <a:r>
              <a:rPr lang="en-US" dirty="0" err="1"/>
              <a:t>h</a:t>
            </a:r>
            <a:r>
              <a:rPr lang="en-US" dirty="0"/>
              <a:t>(t-1) + </a:t>
            </a:r>
            <a:r>
              <a:rPr lang="en-US" dirty="0" err="1"/>
              <a:t>W</a:t>
            </a:r>
            <a:r>
              <a:rPr lang="en-US" baseline="-25000" dirty="0" err="1"/>
              <a:t>x</a:t>
            </a:r>
            <a:r>
              <a:rPr lang="en-US" baseline="30000" dirty="0" err="1"/>
              <a:t>T</a:t>
            </a:r>
            <a:r>
              <a:rPr lang="en-US" dirty="0" err="1"/>
              <a:t>x</a:t>
            </a:r>
            <a:r>
              <a:rPr lang="en-US" dirty="0"/>
              <a:t>(t) + </a:t>
            </a:r>
            <a:r>
              <a:rPr lang="en-US" dirty="0" err="1"/>
              <a:t>b</a:t>
            </a:r>
            <a:r>
              <a:rPr lang="en-US" baseline="-25000" dirty="0" err="1"/>
              <a:t>h</a:t>
            </a:r>
            <a:r>
              <a:rPr lang="en-US" dirty="0"/>
              <a:t>)</a:t>
            </a:r>
          </a:p>
          <a:p>
            <a:r>
              <a:rPr lang="en-US" dirty="0"/>
              <a:t>y(t) = </a:t>
            </a:r>
            <a:r>
              <a:rPr lang="en-US" dirty="0" err="1"/>
              <a:t>softmax</a:t>
            </a:r>
            <a:r>
              <a:rPr lang="en-US" dirty="0"/>
              <a:t>(</a:t>
            </a:r>
            <a:r>
              <a:rPr lang="en-US" dirty="0" err="1"/>
              <a:t>W</a:t>
            </a:r>
            <a:r>
              <a:rPr lang="en-US" baseline="-25000" dirty="0" err="1"/>
              <a:t>o</a:t>
            </a:r>
            <a:r>
              <a:rPr lang="en-US" baseline="30000" dirty="0" err="1"/>
              <a:t>T</a:t>
            </a:r>
            <a:r>
              <a:rPr lang="en-US" dirty="0" err="1"/>
              <a:t>h</a:t>
            </a:r>
            <a:r>
              <a:rPr lang="en-US" dirty="0"/>
              <a:t>(t) + </a:t>
            </a:r>
            <a:r>
              <a:rPr lang="en-US" dirty="0" err="1"/>
              <a:t>b</a:t>
            </a:r>
            <a:r>
              <a:rPr lang="en-US" baseline="-25000" dirty="0" err="1"/>
              <a:t>o</a:t>
            </a:r>
            <a:r>
              <a:rPr lang="en-US" dirty="0"/>
              <a:t>)</a:t>
            </a:r>
          </a:p>
          <a:p>
            <a:r>
              <a:rPr lang="en-US" dirty="0"/>
              <a:t>f = </a:t>
            </a:r>
            <a:r>
              <a:rPr lang="en-US" dirty="0" err="1"/>
              <a:t>tanh</a:t>
            </a:r>
            <a:r>
              <a:rPr lang="en-US" dirty="0"/>
              <a:t>, sigmoid or </a:t>
            </a:r>
            <a:r>
              <a:rPr lang="en-US" dirty="0" err="1"/>
              <a:t>ReLU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022" y="3429000"/>
            <a:ext cx="3430778" cy="286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56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with multiple hidden 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286000"/>
            <a:ext cx="4996815" cy="269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28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unfolded RNN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1200"/>
            <a:ext cx="9144000" cy="287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92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Predict an entire sequence (class labels)</a:t>
            </a:r>
          </a:p>
          <a:p>
            <a:pPr marL="914400" lvl="1" indent="-514350"/>
            <a:r>
              <a:rPr lang="en-US" dirty="0"/>
              <a:t>Male versus female gait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a class label for every time step</a:t>
            </a:r>
          </a:p>
          <a:p>
            <a:pPr marL="914400" lvl="1" indent="-514350"/>
            <a:r>
              <a:rPr lang="en-US" dirty="0"/>
              <a:t>Continuous emotion monitoring (election debates)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the next value (no labels)</a:t>
            </a:r>
          </a:p>
          <a:p>
            <a:pPr marL="857250" lvl="1" indent="-457200"/>
            <a:r>
              <a:rPr lang="en-US" dirty="0"/>
              <a:t>Image/caption generations from video sequences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53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Backpropagating</a:t>
            </a:r>
            <a:r>
              <a:rPr lang="en-US" dirty="0"/>
              <a:t> an RNN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762000"/>
          </a:xfrm>
        </p:spPr>
        <p:txBody>
          <a:bodyPr/>
          <a:lstStyle/>
          <a:p>
            <a:pPr marL="0" indent="0">
              <a:buNone/>
            </a:pPr>
            <a:r>
              <a:rPr lang="en-US" sz="2900" dirty="0" err="1"/>
              <a:t>Backpropagation</a:t>
            </a:r>
            <a:r>
              <a:rPr lang="en-US" sz="2900" dirty="0"/>
              <a:t> is just a fancy name for gradient descent!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3400"/>
            <a:ext cx="9144000" cy="2412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8799"/>
            <a:ext cx="7543800" cy="237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473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Key Ideas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Parameter Sharing</a:t>
            </a:r>
          </a:p>
          <a:p>
            <a:pPr lvl="1"/>
            <a:r>
              <a:rPr lang="en-US" dirty="0"/>
              <a:t>in computation graphs = adding gradients</a:t>
            </a:r>
          </a:p>
          <a:p>
            <a:pPr lvl="1"/>
            <a:endParaRPr lang="en-US" dirty="0"/>
          </a:p>
          <a:p>
            <a:r>
              <a:rPr lang="en-US" dirty="0"/>
              <a:t>“Unrolling”</a:t>
            </a:r>
          </a:p>
          <a:p>
            <a:pPr lvl="1"/>
            <a:r>
              <a:rPr lang="en-US" dirty="0"/>
              <a:t>in computation graphs with parameter sharing</a:t>
            </a:r>
          </a:p>
          <a:p>
            <a:pPr lvl="1"/>
            <a:endParaRPr lang="en-US" dirty="0"/>
          </a:p>
          <a:p>
            <a:r>
              <a:rPr lang="en-US" dirty="0"/>
              <a:t>Parameter sharing + Unrolling</a:t>
            </a:r>
          </a:p>
          <a:p>
            <a:pPr lvl="1"/>
            <a:r>
              <a:rPr lang="en-US" dirty="0"/>
              <a:t>Allows modeling arbitrary sequence lengths!</a:t>
            </a:r>
          </a:p>
          <a:p>
            <a:pPr lvl="1"/>
            <a:r>
              <a:rPr lang="en-US" dirty="0"/>
              <a:t>Keeps numbers of parameters in check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(C) Dhruv Batra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34A590-6033-DE48-865B-A0558AEFCBD1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06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/>
        </p:nvSpPr>
        <p:spPr>
          <a:xfrm>
            <a:off x="928650" y="828950"/>
            <a:ext cx="7286700" cy="4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36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Recurrent Neural Network</a:t>
            </a:r>
          </a:p>
        </p:txBody>
      </p:sp>
      <p:grpSp>
        <p:nvGrpSpPr>
          <p:cNvPr id="405" name="Shape 405"/>
          <p:cNvGrpSpPr/>
          <p:nvPr/>
        </p:nvGrpSpPr>
        <p:grpSpPr>
          <a:xfrm>
            <a:off x="3799791" y="3142605"/>
            <a:ext cx="1558516" cy="1938907"/>
            <a:chOff x="3548350" y="3243450"/>
            <a:chExt cx="1477686" cy="1838350"/>
          </a:xfrm>
        </p:grpSpPr>
        <p:sp>
          <p:nvSpPr>
            <p:cNvPr id="406" name="Shape 406"/>
            <p:cNvSpPr/>
            <p:nvPr/>
          </p:nvSpPr>
          <p:spPr>
            <a:xfrm>
              <a:off x="3839200" y="4213600"/>
              <a:ext cx="398100" cy="86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</a:p>
          </p:txBody>
        </p:sp>
        <p:sp>
          <p:nvSpPr>
            <p:cNvPr id="407" name="Shape 407"/>
            <p:cNvSpPr/>
            <p:nvPr/>
          </p:nvSpPr>
          <p:spPr>
            <a:xfrm>
              <a:off x="3548350" y="3243450"/>
              <a:ext cx="979800" cy="6231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RNN</a:t>
              </a:r>
            </a:p>
          </p:txBody>
        </p:sp>
        <p:cxnSp>
          <p:nvCxnSpPr>
            <p:cNvPr id="408" name="Shape 408"/>
            <p:cNvCxnSpPr>
              <a:stCxn id="406" idx="0"/>
              <a:endCxn id="407" idx="2"/>
            </p:cNvCxnSpPr>
            <p:nvPr/>
          </p:nvCxnSpPr>
          <p:spPr>
            <a:xfrm rot="10800000">
              <a:off x="4038250" y="3866500"/>
              <a:ext cx="0" cy="347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09" name="Shape 409"/>
            <p:cNvSpPr/>
            <p:nvPr/>
          </p:nvSpPr>
          <p:spPr>
            <a:xfrm>
              <a:off x="4508273" y="3401125"/>
              <a:ext cx="517763" cy="278767"/>
            </a:xfrm>
            <a:custGeom>
              <a:avLst/>
              <a:gdLst/>
              <a:ahLst/>
              <a:cxnLst/>
              <a:rect l="0" t="0" r="0" b="0"/>
              <a:pathLst>
                <a:path w="14987" h="14019" extrusionOk="0">
                  <a:moveTo>
                    <a:pt x="637" y="0"/>
                  </a:moveTo>
                  <a:cubicBezTo>
                    <a:pt x="3026" y="1327"/>
                    <a:pt x="15080" y="5629"/>
                    <a:pt x="14974" y="7966"/>
                  </a:cubicBezTo>
                  <a:cubicBezTo>
                    <a:pt x="14867" y="10302"/>
                    <a:pt x="2495" y="13010"/>
                    <a:pt x="0" y="14019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9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78210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/>
        </p:nvSpPr>
        <p:spPr>
          <a:xfrm>
            <a:off x="928650" y="828950"/>
            <a:ext cx="7286700" cy="4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36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Recurrent Neural Network</a:t>
            </a:r>
          </a:p>
        </p:txBody>
      </p:sp>
      <p:grpSp>
        <p:nvGrpSpPr>
          <p:cNvPr id="416" name="Shape 416"/>
          <p:cNvGrpSpPr/>
          <p:nvPr/>
        </p:nvGrpSpPr>
        <p:grpSpPr>
          <a:xfrm>
            <a:off x="3799791" y="1878283"/>
            <a:ext cx="1558516" cy="3203229"/>
            <a:chOff x="3548350" y="2044700"/>
            <a:chExt cx="1477686" cy="3037100"/>
          </a:xfrm>
        </p:grpSpPr>
        <p:sp>
          <p:nvSpPr>
            <p:cNvPr id="417" name="Shape 417"/>
            <p:cNvSpPr/>
            <p:nvPr/>
          </p:nvSpPr>
          <p:spPr>
            <a:xfrm>
              <a:off x="3839200" y="4213600"/>
              <a:ext cx="398100" cy="86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</a:p>
          </p:txBody>
        </p:sp>
        <p:sp>
          <p:nvSpPr>
            <p:cNvPr id="418" name="Shape 418"/>
            <p:cNvSpPr/>
            <p:nvPr/>
          </p:nvSpPr>
          <p:spPr>
            <a:xfrm>
              <a:off x="3548350" y="3243450"/>
              <a:ext cx="979800" cy="6231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RNN</a:t>
              </a:r>
            </a:p>
          </p:txBody>
        </p:sp>
        <p:sp>
          <p:nvSpPr>
            <p:cNvPr id="419" name="Shape 419"/>
            <p:cNvSpPr/>
            <p:nvPr/>
          </p:nvSpPr>
          <p:spPr>
            <a:xfrm>
              <a:off x="3839200" y="2044700"/>
              <a:ext cx="398100" cy="8682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</a:t>
              </a:r>
            </a:p>
          </p:txBody>
        </p:sp>
        <p:cxnSp>
          <p:nvCxnSpPr>
            <p:cNvPr id="420" name="Shape 420"/>
            <p:cNvCxnSpPr>
              <a:stCxn id="418" idx="0"/>
              <a:endCxn id="419" idx="2"/>
            </p:cNvCxnSpPr>
            <p:nvPr/>
          </p:nvCxnSpPr>
          <p:spPr>
            <a:xfrm rot="10800000">
              <a:off x="4038250" y="2912850"/>
              <a:ext cx="0" cy="33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421" name="Shape 421"/>
            <p:cNvCxnSpPr>
              <a:stCxn id="417" idx="0"/>
              <a:endCxn id="418" idx="2"/>
            </p:cNvCxnSpPr>
            <p:nvPr/>
          </p:nvCxnSpPr>
          <p:spPr>
            <a:xfrm rot="10800000">
              <a:off x="4038250" y="3866500"/>
              <a:ext cx="0" cy="347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22" name="Shape 422"/>
            <p:cNvSpPr/>
            <p:nvPr/>
          </p:nvSpPr>
          <p:spPr>
            <a:xfrm>
              <a:off x="4508273" y="3401125"/>
              <a:ext cx="517763" cy="278767"/>
            </a:xfrm>
            <a:custGeom>
              <a:avLst/>
              <a:gdLst/>
              <a:ahLst/>
              <a:cxnLst/>
              <a:rect l="0" t="0" r="0" b="0"/>
              <a:pathLst>
                <a:path w="14987" h="14019" extrusionOk="0">
                  <a:moveTo>
                    <a:pt x="637" y="0"/>
                  </a:moveTo>
                  <a:cubicBezTo>
                    <a:pt x="3026" y="1327"/>
                    <a:pt x="15080" y="5629"/>
                    <a:pt x="14974" y="7966"/>
                  </a:cubicBezTo>
                  <a:cubicBezTo>
                    <a:pt x="14867" y="10302"/>
                    <a:pt x="2495" y="13010"/>
                    <a:pt x="0" y="14019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423" name="Shape 423"/>
          <p:cNvSpPr/>
          <p:nvPr/>
        </p:nvSpPr>
        <p:spPr>
          <a:xfrm>
            <a:off x="3612700" y="1708137"/>
            <a:ext cx="1360800" cy="1278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Shape 424"/>
          <p:cNvSpPr txBox="1"/>
          <p:nvPr/>
        </p:nvSpPr>
        <p:spPr>
          <a:xfrm>
            <a:off x="5040700" y="1808512"/>
            <a:ext cx="2848500" cy="47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usually want to predict a vector at some time steps</a:t>
            </a:r>
          </a:p>
        </p:txBody>
      </p:sp>
      <p:sp>
        <p:nvSpPr>
          <p:cNvPr id="13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889036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 txBox="1"/>
          <p:nvPr/>
        </p:nvSpPr>
        <p:spPr>
          <a:xfrm>
            <a:off x="928650" y="828950"/>
            <a:ext cx="7286700" cy="4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36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Recurrent Neural Network</a:t>
            </a:r>
          </a:p>
        </p:txBody>
      </p:sp>
      <p:grpSp>
        <p:nvGrpSpPr>
          <p:cNvPr id="431" name="Shape 431"/>
          <p:cNvGrpSpPr/>
          <p:nvPr/>
        </p:nvGrpSpPr>
        <p:grpSpPr>
          <a:xfrm>
            <a:off x="7396392" y="1827383"/>
            <a:ext cx="1558516" cy="3203229"/>
            <a:chOff x="3548350" y="2044700"/>
            <a:chExt cx="1477686" cy="3037100"/>
          </a:xfrm>
        </p:grpSpPr>
        <p:sp>
          <p:nvSpPr>
            <p:cNvPr id="432" name="Shape 432"/>
            <p:cNvSpPr/>
            <p:nvPr/>
          </p:nvSpPr>
          <p:spPr>
            <a:xfrm>
              <a:off x="3839200" y="4213600"/>
              <a:ext cx="398100" cy="86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</a:p>
          </p:txBody>
        </p:sp>
        <p:sp>
          <p:nvSpPr>
            <p:cNvPr id="433" name="Shape 433"/>
            <p:cNvSpPr/>
            <p:nvPr/>
          </p:nvSpPr>
          <p:spPr>
            <a:xfrm>
              <a:off x="3548350" y="3243450"/>
              <a:ext cx="979800" cy="6231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RNN</a:t>
              </a:r>
            </a:p>
          </p:txBody>
        </p:sp>
        <p:sp>
          <p:nvSpPr>
            <p:cNvPr id="434" name="Shape 434"/>
            <p:cNvSpPr/>
            <p:nvPr/>
          </p:nvSpPr>
          <p:spPr>
            <a:xfrm>
              <a:off x="3839200" y="2044700"/>
              <a:ext cx="398100" cy="8682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</a:t>
              </a:r>
            </a:p>
          </p:txBody>
        </p:sp>
        <p:cxnSp>
          <p:nvCxnSpPr>
            <p:cNvPr id="435" name="Shape 435"/>
            <p:cNvCxnSpPr>
              <a:stCxn id="433" idx="0"/>
              <a:endCxn id="434" idx="2"/>
            </p:cNvCxnSpPr>
            <p:nvPr/>
          </p:nvCxnSpPr>
          <p:spPr>
            <a:xfrm rot="10800000">
              <a:off x="4038250" y="2912850"/>
              <a:ext cx="0" cy="33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436" name="Shape 436"/>
            <p:cNvCxnSpPr>
              <a:stCxn id="432" idx="0"/>
              <a:endCxn id="433" idx="2"/>
            </p:cNvCxnSpPr>
            <p:nvPr/>
          </p:nvCxnSpPr>
          <p:spPr>
            <a:xfrm rot="10800000">
              <a:off x="4038250" y="3866500"/>
              <a:ext cx="0" cy="347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37" name="Shape 437"/>
            <p:cNvSpPr/>
            <p:nvPr/>
          </p:nvSpPr>
          <p:spPr>
            <a:xfrm>
              <a:off x="4508273" y="3401125"/>
              <a:ext cx="517763" cy="278767"/>
            </a:xfrm>
            <a:custGeom>
              <a:avLst/>
              <a:gdLst/>
              <a:ahLst/>
              <a:cxnLst/>
              <a:rect l="0" t="0" r="0" b="0"/>
              <a:pathLst>
                <a:path w="14987" h="14019" extrusionOk="0">
                  <a:moveTo>
                    <a:pt x="637" y="0"/>
                  </a:moveTo>
                  <a:cubicBezTo>
                    <a:pt x="3026" y="1327"/>
                    <a:pt x="15080" y="5629"/>
                    <a:pt x="14974" y="7966"/>
                  </a:cubicBezTo>
                  <a:cubicBezTo>
                    <a:pt x="14867" y="10302"/>
                    <a:pt x="2495" y="13010"/>
                    <a:pt x="0" y="14019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438" name="Shape 438"/>
          <p:cNvSpPr txBox="1"/>
          <p:nvPr/>
        </p:nvSpPr>
        <p:spPr>
          <a:xfrm>
            <a:off x="261725" y="1790825"/>
            <a:ext cx="5472900" cy="81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process a sequence of vectors </a:t>
            </a:r>
            <a:r>
              <a:rPr lang="en" sz="18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 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applying a </a:t>
            </a:r>
            <a:r>
              <a:rPr lang="en" sz="18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recurrence formula 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every time step: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Shape 4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248" y="2927150"/>
            <a:ext cx="3955649" cy="655374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Shape 440"/>
          <p:cNvSpPr/>
          <p:nvPr/>
        </p:nvSpPr>
        <p:spPr>
          <a:xfrm>
            <a:off x="1794400" y="2927150"/>
            <a:ext cx="620700" cy="6141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Shape 441"/>
          <p:cNvSpPr txBox="1"/>
          <p:nvPr/>
        </p:nvSpPr>
        <p:spPr>
          <a:xfrm>
            <a:off x="1121500" y="3541250"/>
            <a:ext cx="2213100" cy="56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new state</a:t>
            </a:r>
          </a:p>
        </p:txBody>
      </p:sp>
      <p:sp>
        <p:nvSpPr>
          <p:cNvPr id="442" name="Shape 442"/>
          <p:cNvSpPr/>
          <p:nvPr/>
        </p:nvSpPr>
        <p:spPr>
          <a:xfrm>
            <a:off x="3958025" y="2947800"/>
            <a:ext cx="939300" cy="614100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Shape 443"/>
          <p:cNvSpPr txBox="1"/>
          <p:nvPr/>
        </p:nvSpPr>
        <p:spPr>
          <a:xfrm>
            <a:off x="3688875" y="3541250"/>
            <a:ext cx="2213100" cy="56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old state</a:t>
            </a:r>
          </a:p>
        </p:txBody>
      </p:sp>
      <p:sp>
        <p:nvSpPr>
          <p:cNvPr id="444" name="Shape 444"/>
          <p:cNvSpPr/>
          <p:nvPr/>
        </p:nvSpPr>
        <p:spPr>
          <a:xfrm>
            <a:off x="5070449" y="2947800"/>
            <a:ext cx="548700" cy="614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4984175" y="3552825"/>
            <a:ext cx="2401500" cy="56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input vector at some time step</a:t>
            </a:r>
          </a:p>
        </p:txBody>
      </p:sp>
      <p:sp>
        <p:nvSpPr>
          <p:cNvPr id="446" name="Shape 446"/>
          <p:cNvSpPr/>
          <p:nvPr/>
        </p:nvSpPr>
        <p:spPr>
          <a:xfrm>
            <a:off x="3018725" y="2927150"/>
            <a:ext cx="719700" cy="614100"/>
          </a:xfrm>
          <a:prstGeom prst="rect">
            <a:avLst/>
          </a:prstGeom>
          <a:noFill/>
          <a:ln w="19050" cap="flat" cmpd="sng">
            <a:solidFill>
              <a:srgbClr val="99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Shape 447"/>
          <p:cNvSpPr txBox="1"/>
          <p:nvPr/>
        </p:nvSpPr>
        <p:spPr>
          <a:xfrm>
            <a:off x="2034100" y="4209525"/>
            <a:ext cx="2908200" cy="56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some function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with parameters W</a:t>
            </a:r>
          </a:p>
        </p:txBody>
      </p:sp>
      <p:cxnSp>
        <p:nvCxnSpPr>
          <p:cNvPr id="448" name="Shape 448"/>
          <p:cNvCxnSpPr/>
          <p:nvPr/>
        </p:nvCxnSpPr>
        <p:spPr>
          <a:xfrm rot="10800000" flipH="1">
            <a:off x="3131375" y="3617450"/>
            <a:ext cx="171000" cy="680400"/>
          </a:xfrm>
          <a:prstGeom prst="straightConnector1">
            <a:avLst/>
          </a:prstGeom>
          <a:noFill/>
          <a:ln w="9525" cap="flat" cmpd="sng">
            <a:solidFill>
              <a:srgbClr val="9900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2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29971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Schedule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4525963"/>
          </a:xfrm>
        </p:spPr>
        <p:txBody>
          <a:bodyPr/>
          <a:lstStyle/>
          <a:p>
            <a:r>
              <a:rPr lang="en-US" altLang="en-US" dirty="0"/>
              <a:t>Last class </a:t>
            </a:r>
          </a:p>
          <a:p>
            <a:pPr lvl="1"/>
            <a:r>
              <a:rPr lang="en-US" altLang="en-US" dirty="0"/>
              <a:t>CNN </a:t>
            </a:r>
          </a:p>
          <a:p>
            <a:r>
              <a:rPr lang="en-US" altLang="en-US" dirty="0"/>
              <a:t>Today</a:t>
            </a:r>
          </a:p>
          <a:p>
            <a:pPr lvl="1"/>
            <a:r>
              <a:rPr lang="en-US"/>
              <a:t> Recurrent </a:t>
            </a:r>
            <a:r>
              <a:rPr lang="en-US" dirty="0"/>
              <a:t>neural networks (RNN)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0" y="6019800"/>
            <a:ext cx="5017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curtsey of Svetlana </a:t>
            </a:r>
            <a:r>
              <a:rPr lang="en-US" dirty="0" err="1"/>
              <a:t>Lazebnik</a:t>
            </a:r>
            <a:r>
              <a:rPr lang="en-US" dirty="0"/>
              <a:t> and </a:t>
            </a:r>
            <a:r>
              <a:rPr lang="en-US" dirty="0" err="1"/>
              <a:t>Arun</a:t>
            </a:r>
            <a:r>
              <a:rPr lang="en-US" dirty="0"/>
              <a:t> </a:t>
            </a:r>
            <a:r>
              <a:rPr lang="en-US" dirty="0" err="1"/>
              <a:t>Mallya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6857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 txBox="1"/>
          <p:nvPr/>
        </p:nvSpPr>
        <p:spPr>
          <a:xfrm>
            <a:off x="928650" y="828950"/>
            <a:ext cx="7286700" cy="4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36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Recurrent Neural Network</a:t>
            </a:r>
          </a:p>
        </p:txBody>
      </p:sp>
      <p:grpSp>
        <p:nvGrpSpPr>
          <p:cNvPr id="455" name="Shape 455"/>
          <p:cNvGrpSpPr/>
          <p:nvPr/>
        </p:nvGrpSpPr>
        <p:grpSpPr>
          <a:xfrm>
            <a:off x="7396392" y="1827383"/>
            <a:ext cx="1558516" cy="3203229"/>
            <a:chOff x="3548350" y="2044700"/>
            <a:chExt cx="1477686" cy="3037100"/>
          </a:xfrm>
        </p:grpSpPr>
        <p:sp>
          <p:nvSpPr>
            <p:cNvPr id="456" name="Shape 456"/>
            <p:cNvSpPr/>
            <p:nvPr/>
          </p:nvSpPr>
          <p:spPr>
            <a:xfrm>
              <a:off x="3839200" y="4213600"/>
              <a:ext cx="398100" cy="86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</a:p>
          </p:txBody>
        </p:sp>
        <p:sp>
          <p:nvSpPr>
            <p:cNvPr id="457" name="Shape 457"/>
            <p:cNvSpPr/>
            <p:nvPr/>
          </p:nvSpPr>
          <p:spPr>
            <a:xfrm>
              <a:off x="3548350" y="3243450"/>
              <a:ext cx="979800" cy="6231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RNN</a:t>
              </a:r>
            </a:p>
          </p:txBody>
        </p:sp>
        <p:sp>
          <p:nvSpPr>
            <p:cNvPr id="458" name="Shape 458"/>
            <p:cNvSpPr/>
            <p:nvPr/>
          </p:nvSpPr>
          <p:spPr>
            <a:xfrm>
              <a:off x="3839200" y="2044700"/>
              <a:ext cx="398100" cy="8682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</a:t>
              </a:r>
            </a:p>
          </p:txBody>
        </p:sp>
        <p:cxnSp>
          <p:nvCxnSpPr>
            <p:cNvPr id="459" name="Shape 459"/>
            <p:cNvCxnSpPr>
              <a:stCxn id="457" idx="0"/>
              <a:endCxn id="458" idx="2"/>
            </p:cNvCxnSpPr>
            <p:nvPr/>
          </p:nvCxnSpPr>
          <p:spPr>
            <a:xfrm rot="10800000">
              <a:off x="4038250" y="2912850"/>
              <a:ext cx="0" cy="33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460" name="Shape 460"/>
            <p:cNvCxnSpPr>
              <a:stCxn id="456" idx="0"/>
              <a:endCxn id="457" idx="2"/>
            </p:cNvCxnSpPr>
            <p:nvPr/>
          </p:nvCxnSpPr>
          <p:spPr>
            <a:xfrm rot="10800000">
              <a:off x="4038250" y="3866500"/>
              <a:ext cx="0" cy="347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61" name="Shape 461"/>
            <p:cNvSpPr/>
            <p:nvPr/>
          </p:nvSpPr>
          <p:spPr>
            <a:xfrm>
              <a:off x="4508273" y="3401125"/>
              <a:ext cx="517763" cy="278767"/>
            </a:xfrm>
            <a:custGeom>
              <a:avLst/>
              <a:gdLst/>
              <a:ahLst/>
              <a:cxnLst/>
              <a:rect l="0" t="0" r="0" b="0"/>
              <a:pathLst>
                <a:path w="14987" h="14019" extrusionOk="0">
                  <a:moveTo>
                    <a:pt x="637" y="0"/>
                  </a:moveTo>
                  <a:cubicBezTo>
                    <a:pt x="3026" y="1327"/>
                    <a:pt x="15080" y="5629"/>
                    <a:pt x="14974" y="7966"/>
                  </a:cubicBezTo>
                  <a:cubicBezTo>
                    <a:pt x="14867" y="10302"/>
                    <a:pt x="2495" y="13010"/>
                    <a:pt x="0" y="14019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462" name="Shape 462"/>
          <p:cNvSpPr txBox="1"/>
          <p:nvPr/>
        </p:nvSpPr>
        <p:spPr>
          <a:xfrm>
            <a:off x="261725" y="1790825"/>
            <a:ext cx="5472900" cy="81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can process a sequence of vectors </a:t>
            </a:r>
            <a:r>
              <a:rPr lang="en" sz="18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 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applying a </a:t>
            </a:r>
            <a:r>
              <a:rPr lang="en" sz="18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recurrence formula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 every time step: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3" name="Shape 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248" y="2927150"/>
            <a:ext cx="3955649" cy="655374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Shape 464"/>
          <p:cNvSpPr txBox="1"/>
          <p:nvPr/>
        </p:nvSpPr>
        <p:spPr>
          <a:xfrm>
            <a:off x="299075" y="4199325"/>
            <a:ext cx="6366300" cy="56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Notice: the same function and the same set of parameters are used at every time step.</a:t>
            </a:r>
          </a:p>
        </p:txBody>
      </p:sp>
      <p:sp>
        <p:nvSpPr>
          <p:cNvPr id="14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625603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 txBox="1"/>
          <p:nvPr/>
        </p:nvSpPr>
        <p:spPr>
          <a:xfrm>
            <a:off x="928650" y="828950"/>
            <a:ext cx="7286700" cy="43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36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(Vanilla) Recurrent Neural Network</a:t>
            </a:r>
          </a:p>
        </p:txBody>
      </p:sp>
      <p:grpSp>
        <p:nvGrpSpPr>
          <p:cNvPr id="471" name="Shape 471"/>
          <p:cNvGrpSpPr/>
          <p:nvPr/>
        </p:nvGrpSpPr>
        <p:grpSpPr>
          <a:xfrm>
            <a:off x="509275" y="2028325"/>
            <a:ext cx="1477686" cy="3037100"/>
            <a:chOff x="3548350" y="2044700"/>
            <a:chExt cx="1477686" cy="3037100"/>
          </a:xfrm>
        </p:grpSpPr>
        <p:sp>
          <p:nvSpPr>
            <p:cNvPr id="472" name="Shape 472"/>
            <p:cNvSpPr/>
            <p:nvPr/>
          </p:nvSpPr>
          <p:spPr>
            <a:xfrm>
              <a:off x="3839200" y="4213600"/>
              <a:ext cx="398100" cy="86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</a:p>
          </p:txBody>
        </p:sp>
        <p:sp>
          <p:nvSpPr>
            <p:cNvPr id="473" name="Shape 473"/>
            <p:cNvSpPr/>
            <p:nvPr/>
          </p:nvSpPr>
          <p:spPr>
            <a:xfrm>
              <a:off x="3548350" y="3243450"/>
              <a:ext cx="979800" cy="623100"/>
            </a:xfrm>
            <a:prstGeom prst="rect">
              <a:avLst/>
            </a:prstGeom>
            <a:solidFill>
              <a:srgbClr val="38761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RNN</a:t>
              </a:r>
            </a:p>
          </p:txBody>
        </p:sp>
        <p:sp>
          <p:nvSpPr>
            <p:cNvPr id="474" name="Shape 474"/>
            <p:cNvSpPr/>
            <p:nvPr/>
          </p:nvSpPr>
          <p:spPr>
            <a:xfrm>
              <a:off x="3839200" y="2044700"/>
              <a:ext cx="398100" cy="8682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</a:t>
              </a:r>
            </a:p>
          </p:txBody>
        </p:sp>
        <p:cxnSp>
          <p:nvCxnSpPr>
            <p:cNvPr id="475" name="Shape 475"/>
            <p:cNvCxnSpPr>
              <a:stCxn id="473" idx="0"/>
              <a:endCxn id="474" idx="2"/>
            </p:cNvCxnSpPr>
            <p:nvPr/>
          </p:nvCxnSpPr>
          <p:spPr>
            <a:xfrm rot="10800000">
              <a:off x="4038250" y="2912850"/>
              <a:ext cx="0" cy="33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476" name="Shape 476"/>
            <p:cNvCxnSpPr>
              <a:stCxn id="472" idx="0"/>
              <a:endCxn id="473" idx="2"/>
            </p:cNvCxnSpPr>
            <p:nvPr/>
          </p:nvCxnSpPr>
          <p:spPr>
            <a:xfrm rot="10800000">
              <a:off x="4038250" y="3866500"/>
              <a:ext cx="0" cy="3471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477" name="Shape 477"/>
            <p:cNvSpPr/>
            <p:nvPr/>
          </p:nvSpPr>
          <p:spPr>
            <a:xfrm>
              <a:off x="4508273" y="3401125"/>
              <a:ext cx="517763" cy="278767"/>
            </a:xfrm>
            <a:custGeom>
              <a:avLst/>
              <a:gdLst/>
              <a:ahLst/>
              <a:cxnLst/>
              <a:rect l="0" t="0" r="0" b="0"/>
              <a:pathLst>
                <a:path w="14987" h="14019" extrusionOk="0">
                  <a:moveTo>
                    <a:pt x="637" y="0"/>
                  </a:moveTo>
                  <a:cubicBezTo>
                    <a:pt x="3026" y="1327"/>
                    <a:pt x="15080" y="5629"/>
                    <a:pt x="14974" y="7966"/>
                  </a:cubicBezTo>
                  <a:cubicBezTo>
                    <a:pt x="14867" y="10302"/>
                    <a:pt x="2495" y="13010"/>
                    <a:pt x="0" y="14019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  <p:sp>
        <p:nvSpPr>
          <p:cNvPr id="480" name="Shape 480"/>
          <p:cNvSpPr txBox="1"/>
          <p:nvPr/>
        </p:nvSpPr>
        <p:spPr>
          <a:xfrm>
            <a:off x="990100" y="1370275"/>
            <a:ext cx="6236400" cy="50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state consists of a single </a:t>
            </a:r>
            <a:r>
              <a:rPr lang="en" sz="1800" i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“hidden”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vector </a:t>
            </a:r>
            <a:r>
              <a:rPr lang="en" sz="18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</p:txBody>
      </p:sp>
      <p:pic>
        <p:nvPicPr>
          <p:cNvPr id="481" name="Shape 4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1301" y="3581400"/>
            <a:ext cx="3023949" cy="500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2" name="Shape 482"/>
          <p:cNvCxnSpPr/>
          <p:nvPr/>
        </p:nvCxnSpPr>
        <p:spPr>
          <a:xfrm>
            <a:off x="4982600" y="4261149"/>
            <a:ext cx="0" cy="4338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6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800" y="4946124"/>
            <a:ext cx="5702300" cy="393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0" y="2209800"/>
            <a:ext cx="2667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533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489" name="Shape 489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490" name="Shape 490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491" name="Shape 491"/>
          <p:cNvCxnSpPr>
            <a:stCxn id="492" idx="0"/>
            <a:endCxn id="489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3" name="Shape 493"/>
          <p:cNvCxnSpPr>
            <a:stCxn id="488" idx="3"/>
            <a:endCxn id="489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4" name="Shape 494"/>
          <p:cNvCxnSpPr>
            <a:stCxn id="489" idx="3"/>
            <a:endCxn id="490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92" name="Shape 492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495" name="Shape 495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</a:t>
            </a:r>
          </a:p>
        </p:txBody>
      </p:sp>
      <p:sp>
        <p:nvSpPr>
          <p:cNvPr id="12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2152430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503" name="Shape 503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04" name="Shape 504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505" name="Shape 505"/>
          <p:cNvCxnSpPr>
            <a:stCxn id="506" idx="0"/>
            <a:endCxn id="503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07" name="Shape 507"/>
          <p:cNvCxnSpPr>
            <a:stCxn id="502" idx="3"/>
            <a:endCxn id="503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08" name="Shape 508"/>
          <p:cNvCxnSpPr>
            <a:stCxn id="503" idx="3"/>
            <a:endCxn id="504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09" name="Shape 509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10" name="Shape 510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511" name="Shape 511"/>
          <p:cNvCxnSpPr>
            <a:stCxn id="504" idx="3"/>
            <a:endCxn id="509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2" name="Shape 512"/>
          <p:cNvCxnSpPr>
            <a:stCxn id="513" idx="0"/>
            <a:endCxn id="509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14" name="Shape 514"/>
          <p:cNvCxnSpPr>
            <a:stCxn id="509" idx="3"/>
            <a:endCxn id="510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13" name="Shape 513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506" name="Shape 506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515" name="Shape 515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Shape 516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Shape 517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</a:t>
            </a:r>
          </a:p>
        </p:txBody>
      </p:sp>
      <p:sp>
        <p:nvSpPr>
          <p:cNvPr id="19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1433632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524" name="Shape 524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25" name="Shape 525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526" name="Shape 526"/>
          <p:cNvCxnSpPr>
            <a:stCxn id="527" idx="0"/>
            <a:endCxn id="524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28" name="Shape 528"/>
          <p:cNvCxnSpPr>
            <a:stCxn id="523" idx="3"/>
            <a:endCxn id="524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29" name="Shape 529"/>
          <p:cNvCxnSpPr>
            <a:stCxn id="524" idx="3"/>
            <a:endCxn id="525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30" name="Shape 530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31" name="Shape 531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532" name="Shape 532"/>
          <p:cNvCxnSpPr>
            <a:stCxn id="525" idx="3"/>
            <a:endCxn id="530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33" name="Shape 533"/>
          <p:cNvCxnSpPr>
            <a:stCxn id="534" idx="0"/>
            <a:endCxn id="530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35" name="Shape 535"/>
          <p:cNvCxnSpPr>
            <a:stCxn id="530" idx="3"/>
            <a:endCxn id="531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36" name="Shape 536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37" name="Shape 537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538" name="Shape 538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539" name="Shape 539"/>
          <p:cNvCxnSpPr>
            <a:stCxn id="538" idx="0"/>
            <a:endCxn id="536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40" name="Shape 540"/>
          <p:cNvCxnSpPr>
            <a:stCxn id="531" idx="3"/>
            <a:endCxn id="536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41" name="Shape 541"/>
          <p:cNvCxnSpPr>
            <a:stCxn id="536" idx="3"/>
            <a:endCxn id="537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42" name="Shape 542"/>
          <p:cNvCxnSpPr>
            <a:stCxn id="537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43" name="Shape 543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534" name="Shape 534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527" name="Shape 527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544" name="Shape 544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Shape 545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Shape 546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Shape 547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8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Shape 548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</a:t>
            </a:r>
          </a:p>
        </p:txBody>
      </p:sp>
      <p:sp>
        <p:nvSpPr>
          <p:cNvPr id="549" name="Shape 549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550" name="Shape 550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1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4150882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557" name="Shape 557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58" name="Shape 558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559" name="Shape 559"/>
          <p:cNvCxnSpPr>
            <a:stCxn id="560" idx="0"/>
            <a:endCxn id="557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61" name="Shape 561"/>
          <p:cNvCxnSpPr>
            <a:stCxn id="556" idx="3"/>
            <a:endCxn id="557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62" name="Shape 562"/>
          <p:cNvCxnSpPr>
            <a:stCxn id="557" idx="3"/>
            <a:endCxn id="558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63" name="Shape 563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64" name="Shape 564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565" name="Shape 565"/>
          <p:cNvCxnSpPr>
            <a:stCxn id="558" idx="3"/>
            <a:endCxn id="563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66" name="Shape 566"/>
          <p:cNvCxnSpPr>
            <a:stCxn id="567" idx="0"/>
            <a:endCxn id="563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68" name="Shape 568"/>
          <p:cNvCxnSpPr>
            <a:stCxn id="563" idx="3"/>
            <a:endCxn id="564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69" name="Shape 569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70" name="Shape 570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571" name="Shape 571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572" name="Shape 572"/>
          <p:cNvCxnSpPr>
            <a:stCxn id="571" idx="0"/>
            <a:endCxn id="569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73" name="Shape 573"/>
          <p:cNvCxnSpPr>
            <a:stCxn id="564" idx="3"/>
            <a:endCxn id="569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74" name="Shape 574"/>
          <p:cNvCxnSpPr>
            <a:stCxn id="569" idx="3"/>
            <a:endCxn id="570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75" name="Shape 575"/>
          <p:cNvCxnSpPr>
            <a:stCxn id="570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76" name="Shape 576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567" name="Shape 567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560" name="Shape 560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577" name="Shape 577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578" name="Shape 578"/>
          <p:cNvCxnSpPr>
            <a:stCxn id="577" idx="2"/>
            <a:endCxn id="579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80" name="Shape 580"/>
          <p:cNvCxnSpPr>
            <a:stCxn id="577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81" name="Shape 581"/>
          <p:cNvCxnSpPr>
            <a:stCxn id="577" idx="2"/>
            <a:endCxn id="582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79" name="Shape 579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Shape 582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Shape 583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Shape 584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</a:t>
            </a:r>
          </a:p>
        </p:txBody>
      </p:sp>
      <p:sp>
        <p:nvSpPr>
          <p:cNvPr id="585" name="Shape 585"/>
          <p:cNvSpPr txBox="1"/>
          <p:nvPr/>
        </p:nvSpPr>
        <p:spPr>
          <a:xfrm>
            <a:off x="1824050" y="1988000"/>
            <a:ext cx="5350800" cy="56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Re-use the same weight matrix at every time-step</a:t>
            </a:r>
          </a:p>
        </p:txBody>
      </p:sp>
      <p:cxnSp>
        <p:nvCxnSpPr>
          <p:cNvPr id="586" name="Shape 586"/>
          <p:cNvCxnSpPr/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87" name="Shape 587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588" name="Shape 588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6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738660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Shape 594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595" name="Shape 595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596" name="Shape 596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597" name="Shape 597"/>
          <p:cNvCxnSpPr>
            <a:stCxn id="598" idx="0"/>
            <a:endCxn id="595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99" name="Shape 599"/>
          <p:cNvCxnSpPr>
            <a:stCxn id="594" idx="3"/>
            <a:endCxn id="595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00" name="Shape 600"/>
          <p:cNvCxnSpPr>
            <a:stCxn id="595" idx="3"/>
            <a:endCxn id="596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01" name="Shape 601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02" name="Shape 602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603" name="Shape 603"/>
          <p:cNvCxnSpPr>
            <a:stCxn id="596" idx="3"/>
            <a:endCxn id="601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04" name="Shape 604"/>
          <p:cNvCxnSpPr>
            <a:stCxn id="605" idx="0"/>
            <a:endCxn id="601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06" name="Shape 606"/>
          <p:cNvCxnSpPr>
            <a:stCxn id="601" idx="3"/>
            <a:endCxn id="602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07" name="Shape 607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08" name="Shape 608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609" name="Shape 609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610" name="Shape 610"/>
          <p:cNvCxnSpPr>
            <a:stCxn id="609" idx="0"/>
            <a:endCxn id="607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11" name="Shape 611"/>
          <p:cNvCxnSpPr>
            <a:stCxn id="602" idx="3"/>
            <a:endCxn id="607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12" name="Shape 612"/>
          <p:cNvCxnSpPr>
            <a:stCxn id="607" idx="3"/>
            <a:endCxn id="608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13" name="Shape 613"/>
          <p:cNvSpPr/>
          <p:nvPr/>
        </p:nvSpPr>
        <p:spPr>
          <a:xfrm>
            <a:off x="772884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614" name="Shape 614"/>
          <p:cNvCxnSpPr>
            <a:stCxn id="608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15" name="Shape 615"/>
          <p:cNvCxnSpPr>
            <a:stCxn id="616" idx="0"/>
            <a:endCxn id="613" idx="2"/>
          </p:cNvCxnSpPr>
          <p:nvPr/>
        </p:nvCxnSpPr>
        <p:spPr>
          <a:xfrm rot="10800000">
            <a:off x="794169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17" name="Shape 617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605" name="Shape 605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598" name="Shape 598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618" name="Shape 618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619" name="Shape 619"/>
          <p:cNvCxnSpPr>
            <a:stCxn id="618" idx="2"/>
            <a:endCxn id="620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1" name="Shape 621"/>
          <p:cNvCxnSpPr>
            <a:stCxn id="618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22" name="Shape 622"/>
          <p:cNvCxnSpPr>
            <a:stCxn id="618" idx="2"/>
            <a:endCxn id="623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20" name="Shape 620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Shape 623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4" name="Shape 624"/>
          <p:cNvCxnSpPr>
            <a:stCxn id="618" idx="2"/>
            <a:endCxn id="617" idx="2"/>
          </p:cNvCxnSpPr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25" name="Shape 625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Shape 626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Graph: Many to Many</a:t>
            </a:r>
          </a:p>
        </p:txBody>
      </p:sp>
      <p:sp>
        <p:nvSpPr>
          <p:cNvPr id="616" name="Shape 616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627" name="Shape 627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28" name="Shape 628"/>
          <p:cNvSpPr/>
          <p:nvPr/>
        </p:nvSpPr>
        <p:spPr>
          <a:xfrm>
            <a:off x="598929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629" name="Shape 629"/>
          <p:cNvSpPr/>
          <p:nvPr/>
        </p:nvSpPr>
        <p:spPr>
          <a:xfrm>
            <a:off x="4308773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630" name="Shape 630"/>
          <p:cNvSpPr/>
          <p:nvPr/>
        </p:nvSpPr>
        <p:spPr>
          <a:xfrm>
            <a:off x="2613423" y="1879050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631" name="Shape 631"/>
          <p:cNvCxnSpPr>
            <a:stCxn id="608" idx="0"/>
            <a:endCxn id="628" idx="2"/>
          </p:cNvCxnSpPr>
          <p:nvPr/>
        </p:nvCxnSpPr>
        <p:spPr>
          <a:xfrm rot="10800000">
            <a:off x="620214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2" name="Shape 632"/>
          <p:cNvCxnSpPr>
            <a:stCxn id="602" idx="0"/>
            <a:endCxn id="629" idx="2"/>
          </p:cNvCxnSpPr>
          <p:nvPr/>
        </p:nvCxnSpPr>
        <p:spPr>
          <a:xfrm rot="10800000">
            <a:off x="4521622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33" name="Shape 633"/>
          <p:cNvCxnSpPr>
            <a:stCxn id="596" idx="0"/>
            <a:endCxn id="630" idx="2"/>
          </p:cNvCxnSpPr>
          <p:nvPr/>
        </p:nvCxnSpPr>
        <p:spPr>
          <a:xfrm rot="10800000">
            <a:off x="2826275" y="2657125"/>
            <a:ext cx="0" cy="35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3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779766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Shape 639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640" name="Shape 640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41" name="Shape 641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642" name="Shape 642"/>
          <p:cNvCxnSpPr>
            <a:stCxn id="643" idx="0"/>
            <a:endCxn id="640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44" name="Shape 644"/>
          <p:cNvCxnSpPr>
            <a:stCxn id="639" idx="3"/>
            <a:endCxn id="640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45" name="Shape 645"/>
          <p:cNvCxnSpPr>
            <a:stCxn id="640" idx="3"/>
            <a:endCxn id="641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46" name="Shape 646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47" name="Shape 647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648" name="Shape 648"/>
          <p:cNvCxnSpPr>
            <a:stCxn id="641" idx="3"/>
            <a:endCxn id="646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49" name="Shape 649"/>
          <p:cNvCxnSpPr>
            <a:stCxn id="650" idx="0"/>
            <a:endCxn id="646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51" name="Shape 651"/>
          <p:cNvCxnSpPr>
            <a:stCxn id="646" idx="3"/>
            <a:endCxn id="647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52" name="Shape 652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53" name="Shape 653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654" name="Shape 654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655" name="Shape 655"/>
          <p:cNvCxnSpPr>
            <a:stCxn id="654" idx="0"/>
            <a:endCxn id="652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56" name="Shape 656"/>
          <p:cNvCxnSpPr>
            <a:stCxn id="647" idx="3"/>
            <a:endCxn id="652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57" name="Shape 657"/>
          <p:cNvCxnSpPr>
            <a:stCxn id="652" idx="3"/>
            <a:endCxn id="653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58" name="Shape 658"/>
          <p:cNvSpPr/>
          <p:nvPr/>
        </p:nvSpPr>
        <p:spPr>
          <a:xfrm>
            <a:off x="772884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659" name="Shape 659"/>
          <p:cNvCxnSpPr>
            <a:stCxn id="653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60" name="Shape 660"/>
          <p:cNvCxnSpPr>
            <a:stCxn id="661" idx="0"/>
            <a:endCxn id="658" idx="2"/>
          </p:cNvCxnSpPr>
          <p:nvPr/>
        </p:nvCxnSpPr>
        <p:spPr>
          <a:xfrm rot="10800000">
            <a:off x="794169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62" name="Shape 662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650" name="Shape 650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643" name="Shape 643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663" name="Shape 663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664" name="Shape 664"/>
          <p:cNvCxnSpPr>
            <a:stCxn id="663" idx="2"/>
            <a:endCxn id="665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66" name="Shape 666"/>
          <p:cNvCxnSpPr>
            <a:stCxn id="663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67" name="Shape 667"/>
          <p:cNvCxnSpPr>
            <a:stCxn id="663" idx="2"/>
            <a:endCxn id="668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65" name="Shape 665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Shape 668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9" name="Shape 669"/>
          <p:cNvCxnSpPr>
            <a:stCxn id="663" idx="2"/>
            <a:endCxn id="662" idx="2"/>
          </p:cNvCxnSpPr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0" name="Shape 670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Shape 671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Graph: Many to Many</a:t>
            </a:r>
          </a:p>
        </p:txBody>
      </p:sp>
      <p:sp>
        <p:nvSpPr>
          <p:cNvPr id="661" name="Shape 661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672" name="Shape 672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3" name="Shape 673"/>
          <p:cNvSpPr/>
          <p:nvPr/>
        </p:nvSpPr>
        <p:spPr>
          <a:xfrm>
            <a:off x="598929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674" name="Shape 674"/>
          <p:cNvSpPr/>
          <p:nvPr/>
        </p:nvSpPr>
        <p:spPr>
          <a:xfrm>
            <a:off x="4308773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675" name="Shape 675"/>
          <p:cNvSpPr/>
          <p:nvPr/>
        </p:nvSpPr>
        <p:spPr>
          <a:xfrm>
            <a:off x="2613423" y="1879050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676" name="Shape 676"/>
          <p:cNvCxnSpPr>
            <a:stCxn id="653" idx="0"/>
            <a:endCxn id="673" idx="2"/>
          </p:cNvCxnSpPr>
          <p:nvPr/>
        </p:nvCxnSpPr>
        <p:spPr>
          <a:xfrm rot="10800000">
            <a:off x="620214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77" name="Shape 677"/>
          <p:cNvCxnSpPr>
            <a:stCxn id="647" idx="0"/>
            <a:endCxn id="674" idx="2"/>
          </p:cNvCxnSpPr>
          <p:nvPr/>
        </p:nvCxnSpPr>
        <p:spPr>
          <a:xfrm rot="10800000">
            <a:off x="4521622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78" name="Shape 678"/>
          <p:cNvCxnSpPr>
            <a:stCxn id="641" idx="0"/>
            <a:endCxn id="675" idx="2"/>
          </p:cNvCxnSpPr>
          <p:nvPr/>
        </p:nvCxnSpPr>
        <p:spPr>
          <a:xfrm rot="10800000">
            <a:off x="2826275" y="2657125"/>
            <a:ext cx="0" cy="35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79" name="Shape 679"/>
          <p:cNvSpPr/>
          <p:nvPr/>
        </p:nvSpPr>
        <p:spPr>
          <a:xfrm>
            <a:off x="3434325" y="2057850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680" name="Shape 680"/>
          <p:cNvSpPr/>
          <p:nvPr/>
        </p:nvSpPr>
        <p:spPr>
          <a:xfrm>
            <a:off x="511952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681" name="Shape 681"/>
          <p:cNvSpPr/>
          <p:nvPr/>
        </p:nvSpPr>
        <p:spPr>
          <a:xfrm>
            <a:off x="685907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682" name="Shape 682"/>
          <p:cNvSpPr/>
          <p:nvPr/>
        </p:nvSpPr>
        <p:spPr>
          <a:xfrm>
            <a:off x="859862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683" name="Shape 683"/>
          <p:cNvCxnSpPr>
            <a:stCxn id="675" idx="3"/>
            <a:endCxn id="679" idx="1"/>
          </p:cNvCxnSpPr>
          <p:nvPr/>
        </p:nvCxnSpPr>
        <p:spPr>
          <a:xfrm>
            <a:off x="3039123" y="2268150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4" name="Shape 684"/>
          <p:cNvCxnSpPr>
            <a:stCxn id="674" idx="3"/>
            <a:endCxn id="680" idx="1"/>
          </p:cNvCxnSpPr>
          <p:nvPr/>
        </p:nvCxnSpPr>
        <p:spPr>
          <a:xfrm>
            <a:off x="4734473" y="2241025"/>
            <a:ext cx="38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5" name="Shape 685"/>
          <p:cNvCxnSpPr>
            <a:stCxn id="673" idx="3"/>
            <a:endCxn id="681" idx="1"/>
          </p:cNvCxnSpPr>
          <p:nvPr/>
        </p:nvCxnSpPr>
        <p:spPr>
          <a:xfrm>
            <a:off x="6414999" y="2241025"/>
            <a:ext cx="4439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86" name="Shape 686"/>
          <p:cNvCxnSpPr>
            <a:stCxn id="658" idx="3"/>
            <a:endCxn id="682" idx="1"/>
          </p:cNvCxnSpPr>
          <p:nvPr/>
        </p:nvCxnSpPr>
        <p:spPr>
          <a:xfrm>
            <a:off x="8154548" y="2241025"/>
            <a:ext cx="444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87" name="Shape 687"/>
          <p:cNvSpPr/>
          <p:nvPr/>
        </p:nvSpPr>
        <p:spPr>
          <a:xfrm>
            <a:off x="8151675" y="12474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Shape 688"/>
          <p:cNvSpPr/>
          <p:nvPr/>
        </p:nvSpPr>
        <p:spPr>
          <a:xfrm>
            <a:off x="8198075" y="141657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Shape 689"/>
          <p:cNvSpPr/>
          <p:nvPr/>
        </p:nvSpPr>
        <p:spPr>
          <a:xfrm>
            <a:off x="8241719" y="1451816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Shape 690"/>
          <p:cNvSpPr/>
          <p:nvPr/>
        </p:nvSpPr>
        <p:spPr>
          <a:xfrm>
            <a:off x="8466425" y="1447293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728422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697" name="Shape 697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698" name="Shape 698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699" name="Shape 699"/>
          <p:cNvCxnSpPr>
            <a:stCxn id="700" idx="0"/>
            <a:endCxn id="697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01" name="Shape 701"/>
          <p:cNvCxnSpPr>
            <a:stCxn id="696" idx="3"/>
            <a:endCxn id="697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02" name="Shape 702"/>
          <p:cNvCxnSpPr>
            <a:stCxn id="697" idx="3"/>
            <a:endCxn id="698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03" name="Shape 703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04" name="Shape 704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705" name="Shape 705"/>
          <p:cNvCxnSpPr>
            <a:stCxn id="698" idx="3"/>
            <a:endCxn id="703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06" name="Shape 706"/>
          <p:cNvCxnSpPr>
            <a:stCxn id="707" idx="0"/>
            <a:endCxn id="703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08" name="Shape 708"/>
          <p:cNvCxnSpPr>
            <a:stCxn id="703" idx="3"/>
            <a:endCxn id="704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09" name="Shape 709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10" name="Shape 710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711" name="Shape 711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712" name="Shape 712"/>
          <p:cNvCxnSpPr>
            <a:stCxn id="711" idx="0"/>
            <a:endCxn id="709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13" name="Shape 713"/>
          <p:cNvCxnSpPr>
            <a:stCxn id="704" idx="3"/>
            <a:endCxn id="709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14" name="Shape 714"/>
          <p:cNvCxnSpPr>
            <a:stCxn id="709" idx="3"/>
            <a:endCxn id="710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15" name="Shape 715"/>
          <p:cNvSpPr/>
          <p:nvPr/>
        </p:nvSpPr>
        <p:spPr>
          <a:xfrm>
            <a:off x="772884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716" name="Shape 716"/>
          <p:cNvCxnSpPr>
            <a:stCxn id="710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17" name="Shape 717"/>
          <p:cNvCxnSpPr>
            <a:stCxn id="718" idx="0"/>
            <a:endCxn id="715" idx="2"/>
          </p:cNvCxnSpPr>
          <p:nvPr/>
        </p:nvCxnSpPr>
        <p:spPr>
          <a:xfrm rot="10800000">
            <a:off x="794169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19" name="Shape 719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707" name="Shape 707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700" name="Shape 700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720" name="Shape 720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721" name="Shape 721"/>
          <p:cNvCxnSpPr>
            <a:stCxn id="720" idx="2"/>
            <a:endCxn id="722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3" name="Shape 723"/>
          <p:cNvCxnSpPr>
            <a:stCxn id="720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4" name="Shape 724"/>
          <p:cNvCxnSpPr>
            <a:stCxn id="720" idx="2"/>
            <a:endCxn id="725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22" name="Shape 722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Shape 725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6" name="Shape 726"/>
          <p:cNvCxnSpPr>
            <a:stCxn id="720" idx="2"/>
            <a:endCxn id="719" idx="2"/>
          </p:cNvCxnSpPr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27" name="Shape 727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Shape 728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Graph: Many to Many</a:t>
            </a:r>
          </a:p>
        </p:txBody>
      </p:sp>
      <p:sp>
        <p:nvSpPr>
          <p:cNvPr id="718" name="Shape 718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729" name="Shape 729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30" name="Shape 730"/>
          <p:cNvSpPr/>
          <p:nvPr/>
        </p:nvSpPr>
        <p:spPr>
          <a:xfrm>
            <a:off x="598929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731" name="Shape 731"/>
          <p:cNvSpPr/>
          <p:nvPr/>
        </p:nvSpPr>
        <p:spPr>
          <a:xfrm>
            <a:off x="4308773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732" name="Shape 732"/>
          <p:cNvSpPr/>
          <p:nvPr/>
        </p:nvSpPr>
        <p:spPr>
          <a:xfrm>
            <a:off x="2613423" y="1879050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733" name="Shape 733"/>
          <p:cNvCxnSpPr>
            <a:stCxn id="710" idx="0"/>
            <a:endCxn id="730" idx="2"/>
          </p:cNvCxnSpPr>
          <p:nvPr/>
        </p:nvCxnSpPr>
        <p:spPr>
          <a:xfrm rot="10800000">
            <a:off x="620214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4" name="Shape 734"/>
          <p:cNvCxnSpPr>
            <a:stCxn id="704" idx="0"/>
            <a:endCxn id="731" idx="2"/>
          </p:cNvCxnSpPr>
          <p:nvPr/>
        </p:nvCxnSpPr>
        <p:spPr>
          <a:xfrm rot="10800000">
            <a:off x="4521622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5" name="Shape 735"/>
          <p:cNvCxnSpPr>
            <a:stCxn id="698" idx="0"/>
            <a:endCxn id="732" idx="2"/>
          </p:cNvCxnSpPr>
          <p:nvPr/>
        </p:nvCxnSpPr>
        <p:spPr>
          <a:xfrm rot="10800000">
            <a:off x="2826275" y="2657125"/>
            <a:ext cx="0" cy="35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36" name="Shape 736"/>
          <p:cNvSpPr/>
          <p:nvPr/>
        </p:nvSpPr>
        <p:spPr>
          <a:xfrm>
            <a:off x="3434325" y="2057850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737" name="Shape 737"/>
          <p:cNvSpPr/>
          <p:nvPr/>
        </p:nvSpPr>
        <p:spPr>
          <a:xfrm>
            <a:off x="511952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738" name="Shape 738"/>
          <p:cNvSpPr/>
          <p:nvPr/>
        </p:nvSpPr>
        <p:spPr>
          <a:xfrm>
            <a:off x="685907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739" name="Shape 739"/>
          <p:cNvSpPr/>
          <p:nvPr/>
        </p:nvSpPr>
        <p:spPr>
          <a:xfrm>
            <a:off x="8598625" y="2030725"/>
            <a:ext cx="425700" cy="4206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740" name="Shape 740"/>
          <p:cNvCxnSpPr>
            <a:stCxn id="732" idx="3"/>
            <a:endCxn id="736" idx="1"/>
          </p:cNvCxnSpPr>
          <p:nvPr/>
        </p:nvCxnSpPr>
        <p:spPr>
          <a:xfrm>
            <a:off x="3039123" y="2268150"/>
            <a:ext cx="395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41" name="Shape 741"/>
          <p:cNvCxnSpPr>
            <a:stCxn id="731" idx="3"/>
            <a:endCxn id="737" idx="1"/>
          </p:cNvCxnSpPr>
          <p:nvPr/>
        </p:nvCxnSpPr>
        <p:spPr>
          <a:xfrm>
            <a:off x="4734473" y="2241025"/>
            <a:ext cx="38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42" name="Shape 742"/>
          <p:cNvCxnSpPr>
            <a:stCxn id="730" idx="3"/>
            <a:endCxn id="738" idx="1"/>
          </p:cNvCxnSpPr>
          <p:nvPr/>
        </p:nvCxnSpPr>
        <p:spPr>
          <a:xfrm>
            <a:off x="6414999" y="2241025"/>
            <a:ext cx="4439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43" name="Shape 743"/>
          <p:cNvCxnSpPr>
            <a:stCxn id="715" idx="3"/>
            <a:endCxn id="739" idx="1"/>
          </p:cNvCxnSpPr>
          <p:nvPr/>
        </p:nvCxnSpPr>
        <p:spPr>
          <a:xfrm>
            <a:off x="8154548" y="2241025"/>
            <a:ext cx="444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4" name="Shape 744"/>
          <p:cNvSpPr/>
          <p:nvPr/>
        </p:nvSpPr>
        <p:spPr>
          <a:xfrm>
            <a:off x="8198075" y="913400"/>
            <a:ext cx="664200" cy="656100"/>
          </a:xfrm>
          <a:prstGeom prst="rect">
            <a:avLst/>
          </a:prstGeom>
          <a:solidFill>
            <a:srgbClr val="D9D2E9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</a:p>
        </p:txBody>
      </p:sp>
      <p:cxnSp>
        <p:nvCxnSpPr>
          <p:cNvPr id="745" name="Shape 745"/>
          <p:cNvCxnSpPr>
            <a:stCxn id="736" idx="0"/>
            <a:endCxn id="746" idx="3"/>
          </p:cNvCxnSpPr>
          <p:nvPr/>
        </p:nvCxnSpPr>
        <p:spPr>
          <a:xfrm rot="-5400000">
            <a:off x="5557875" y="-554550"/>
            <a:ext cx="701700" cy="4523100"/>
          </a:xfrm>
          <a:prstGeom prst="curvedConnector3">
            <a:avLst>
              <a:gd name="adj1" fmla="val 59466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6" name="Shape 746"/>
          <p:cNvSpPr/>
          <p:nvPr/>
        </p:nvSpPr>
        <p:spPr>
          <a:xfrm>
            <a:off x="8151675" y="12474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7" name="Shape 747"/>
          <p:cNvCxnSpPr>
            <a:stCxn id="737" idx="0"/>
            <a:endCxn id="748" idx="3"/>
          </p:cNvCxnSpPr>
          <p:nvPr/>
        </p:nvCxnSpPr>
        <p:spPr>
          <a:xfrm rot="-5400000">
            <a:off x="6522025" y="335875"/>
            <a:ext cx="505200" cy="2884500"/>
          </a:xfrm>
          <a:prstGeom prst="curvedConnector3">
            <a:avLst>
              <a:gd name="adj1" fmla="val 73174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48" name="Shape 748"/>
          <p:cNvSpPr/>
          <p:nvPr/>
        </p:nvSpPr>
        <p:spPr>
          <a:xfrm>
            <a:off x="8198075" y="141657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9" name="Shape 749"/>
          <p:cNvCxnSpPr>
            <a:stCxn id="738" idx="0"/>
            <a:endCxn id="750" idx="3"/>
          </p:cNvCxnSpPr>
          <p:nvPr/>
        </p:nvCxnSpPr>
        <p:spPr>
          <a:xfrm rot="-5400000">
            <a:off x="7431175" y="1201375"/>
            <a:ext cx="470100" cy="1188600"/>
          </a:xfrm>
          <a:prstGeom prst="curvedConnector3">
            <a:avLst>
              <a:gd name="adj1" fmla="val 48012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50" name="Shape 750"/>
          <p:cNvSpPr/>
          <p:nvPr/>
        </p:nvSpPr>
        <p:spPr>
          <a:xfrm>
            <a:off x="8241719" y="1451816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51" name="Shape 751"/>
          <p:cNvCxnSpPr>
            <a:stCxn id="739" idx="0"/>
            <a:endCxn id="752" idx="3"/>
          </p:cNvCxnSpPr>
          <p:nvPr/>
        </p:nvCxnSpPr>
        <p:spPr>
          <a:xfrm rot="5400000" flipH="1">
            <a:off x="8410975" y="1630225"/>
            <a:ext cx="474600" cy="326400"/>
          </a:xfrm>
          <a:prstGeom prst="curvedConnector3">
            <a:avLst>
              <a:gd name="adj1" fmla="val 4803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52" name="Shape 752"/>
          <p:cNvSpPr/>
          <p:nvPr/>
        </p:nvSpPr>
        <p:spPr>
          <a:xfrm>
            <a:off x="8466425" y="1447293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5409994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Shape 758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759" name="Shape 759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60" name="Shape 760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761" name="Shape 761"/>
          <p:cNvCxnSpPr>
            <a:stCxn id="762" idx="0"/>
            <a:endCxn id="759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63" name="Shape 763"/>
          <p:cNvCxnSpPr>
            <a:stCxn id="758" idx="3"/>
            <a:endCxn id="759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64" name="Shape 764"/>
          <p:cNvCxnSpPr>
            <a:stCxn id="759" idx="3"/>
            <a:endCxn id="760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65" name="Shape 765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66" name="Shape 766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767" name="Shape 767"/>
          <p:cNvCxnSpPr>
            <a:stCxn id="760" idx="3"/>
            <a:endCxn id="765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68" name="Shape 768"/>
          <p:cNvCxnSpPr>
            <a:stCxn id="769" idx="0"/>
            <a:endCxn id="765" idx="2"/>
          </p:cNvCxnSpPr>
          <p:nvPr/>
        </p:nvCxnSpPr>
        <p:spPr>
          <a:xfrm rot="10800000">
            <a:off x="3647188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70" name="Shape 770"/>
          <p:cNvCxnSpPr>
            <a:stCxn id="765" idx="3"/>
            <a:endCxn id="766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71" name="Shape 771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72" name="Shape 772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773" name="Shape 773"/>
          <p:cNvSpPr/>
          <p:nvPr/>
        </p:nvSpPr>
        <p:spPr>
          <a:xfrm>
            <a:off x="5129550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774" name="Shape 774"/>
          <p:cNvCxnSpPr>
            <a:stCxn id="773" idx="0"/>
            <a:endCxn id="771" idx="2"/>
          </p:cNvCxnSpPr>
          <p:nvPr/>
        </p:nvCxnSpPr>
        <p:spPr>
          <a:xfrm rot="10800000">
            <a:off x="5327700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75" name="Shape 775"/>
          <p:cNvCxnSpPr>
            <a:stCxn id="766" idx="3"/>
            <a:endCxn id="771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76" name="Shape 776"/>
          <p:cNvCxnSpPr>
            <a:stCxn id="771" idx="3"/>
            <a:endCxn id="772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77" name="Shape 777"/>
          <p:cNvSpPr/>
          <p:nvPr/>
        </p:nvSpPr>
        <p:spPr>
          <a:xfrm>
            <a:off x="772884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</a:p>
        </p:txBody>
      </p:sp>
      <p:cxnSp>
        <p:nvCxnSpPr>
          <p:cNvPr id="778" name="Shape 778"/>
          <p:cNvCxnSpPr>
            <a:stCxn id="772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79" name="Shape 779"/>
          <p:cNvCxnSpPr>
            <a:stCxn id="780" idx="0"/>
            <a:endCxn id="777" idx="2"/>
          </p:cNvCxnSpPr>
          <p:nvPr/>
        </p:nvCxnSpPr>
        <p:spPr>
          <a:xfrm rot="10800000">
            <a:off x="794169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1" name="Shape 781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769" name="Shape 769"/>
          <p:cNvSpPr/>
          <p:nvPr/>
        </p:nvSpPr>
        <p:spPr>
          <a:xfrm>
            <a:off x="3449038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762" name="Shape 762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782" name="Shape 782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783" name="Shape 783"/>
          <p:cNvCxnSpPr>
            <a:stCxn id="782" idx="2"/>
            <a:endCxn id="784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85" name="Shape 785"/>
          <p:cNvCxnSpPr>
            <a:stCxn id="782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86" name="Shape 786"/>
          <p:cNvCxnSpPr>
            <a:stCxn id="782" idx="2"/>
            <a:endCxn id="787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4" name="Shape 784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Shape 787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88" name="Shape 788"/>
          <p:cNvCxnSpPr>
            <a:stCxn id="782" idx="2"/>
            <a:endCxn id="781" idx="2"/>
          </p:cNvCxnSpPr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789" name="Shape 789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Shape 790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Graph: Many to One</a:t>
            </a:r>
          </a:p>
        </p:txBody>
      </p:sp>
      <p:sp>
        <p:nvSpPr>
          <p:cNvPr id="780" name="Shape 780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791" name="Shape 791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218343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CMU Bright SemiBold"/>
                <a:cs typeface="CMU Bright SemiBold"/>
              </a:rPr>
              <a:t>Motivation for RNN</a:t>
            </a:r>
            <a:endParaRPr lang="en-US" sz="4000" dirty="0">
              <a:latin typeface="CMU Bright SemiBold"/>
              <a:cs typeface="CMU Bright SemiBol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Not all problems can be converted into one with fixed-length inputs and outputs</a:t>
            </a:r>
            <a:br>
              <a:rPr lang="en-US" sz="2400" dirty="0">
                <a:latin typeface="CMU Bright Roman"/>
                <a:cs typeface="CMU Bright Roman"/>
              </a:rPr>
            </a:b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Problems such as Speech Recognition or Time-series Prediction require a system to store and use context information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Simple case: Output YES if the number of 1s is even, else NO</a:t>
            </a:r>
            <a:br>
              <a:rPr lang="en-US" sz="2000" dirty="0">
                <a:latin typeface="CMU Bright Roman"/>
                <a:cs typeface="CMU Bright Roman"/>
              </a:rPr>
            </a:br>
            <a:r>
              <a:rPr lang="en-US" sz="2000" dirty="0">
                <a:latin typeface="CMU Bright Roman"/>
                <a:cs typeface="CMU Bright Roman"/>
              </a:rPr>
              <a:t>1000010101 – YES, 100011 – NO, …  </a:t>
            </a:r>
            <a:br>
              <a:rPr lang="en-US" sz="2000" dirty="0">
                <a:latin typeface="CMU Bright Roman"/>
                <a:cs typeface="CMU Bright Roman"/>
              </a:rPr>
            </a:br>
            <a:endParaRPr lang="en-US" sz="20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Hard/Impossible to choose a fixed context window</a:t>
            </a:r>
          </a:p>
          <a:p>
            <a:pPr lvl="1"/>
            <a:r>
              <a:rPr lang="en-US" sz="2000" dirty="0">
                <a:latin typeface="CMU Bright Roman"/>
                <a:cs typeface="CMU Bright Roman"/>
              </a:rPr>
              <a:t>There can always be a new sample longer than anything seen</a:t>
            </a:r>
          </a:p>
        </p:txBody>
      </p:sp>
    </p:spTree>
    <p:extLst>
      <p:ext uri="{BB962C8B-B14F-4D97-AF65-F5344CB8AC3E}">
        <p14:creationId xmlns:p14="http://schemas.microsoft.com/office/powerpoint/2010/main" val="390210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Shape 797"/>
          <p:cNvSpPr/>
          <p:nvPr/>
        </p:nvSpPr>
        <p:spPr>
          <a:xfrm>
            <a:off x="947750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798" name="Shape 798"/>
          <p:cNvSpPr/>
          <p:nvPr/>
        </p:nvSpPr>
        <p:spPr>
          <a:xfrm>
            <a:off x="1701163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799" name="Shape 799"/>
          <p:cNvSpPr/>
          <p:nvPr/>
        </p:nvSpPr>
        <p:spPr>
          <a:xfrm>
            <a:off x="2628275" y="3008725"/>
            <a:ext cx="3960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800" name="Shape 800"/>
          <p:cNvCxnSpPr>
            <a:stCxn id="801" idx="0"/>
            <a:endCxn id="798" idx="2"/>
          </p:cNvCxnSpPr>
          <p:nvPr/>
        </p:nvCxnSpPr>
        <p:spPr>
          <a:xfrm rot="10800000">
            <a:off x="1966675" y="3653150"/>
            <a:ext cx="0" cy="450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02" name="Shape 802"/>
          <p:cNvCxnSpPr>
            <a:stCxn id="797" idx="3"/>
            <a:endCxn id="798" idx="1"/>
          </p:cNvCxnSpPr>
          <p:nvPr/>
        </p:nvCxnSpPr>
        <p:spPr>
          <a:xfrm>
            <a:off x="1343750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03" name="Shape 803"/>
          <p:cNvCxnSpPr>
            <a:stCxn id="798" idx="3"/>
            <a:endCxn id="799" idx="1"/>
          </p:cNvCxnSpPr>
          <p:nvPr/>
        </p:nvCxnSpPr>
        <p:spPr>
          <a:xfrm>
            <a:off x="2232163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04" name="Shape 804"/>
          <p:cNvSpPr/>
          <p:nvPr/>
        </p:nvSpPr>
        <p:spPr>
          <a:xfrm>
            <a:off x="3381682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805" name="Shape 805"/>
          <p:cNvSpPr/>
          <p:nvPr/>
        </p:nvSpPr>
        <p:spPr>
          <a:xfrm>
            <a:off x="4308772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806" name="Shape 806"/>
          <p:cNvCxnSpPr>
            <a:stCxn id="799" idx="3"/>
            <a:endCxn id="804" idx="1"/>
          </p:cNvCxnSpPr>
          <p:nvPr/>
        </p:nvCxnSpPr>
        <p:spPr>
          <a:xfrm>
            <a:off x="3024275" y="3397825"/>
            <a:ext cx="357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07" name="Shape 807"/>
          <p:cNvCxnSpPr>
            <a:stCxn id="804" idx="3"/>
            <a:endCxn id="805" idx="1"/>
          </p:cNvCxnSpPr>
          <p:nvPr/>
        </p:nvCxnSpPr>
        <p:spPr>
          <a:xfrm>
            <a:off x="3912682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08" name="Shape 808"/>
          <p:cNvSpPr/>
          <p:nvPr/>
        </p:nvSpPr>
        <p:spPr>
          <a:xfrm>
            <a:off x="5062200" y="3142745"/>
            <a:ext cx="531000" cy="51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2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sp>
        <p:nvSpPr>
          <p:cNvPr id="809" name="Shape 809"/>
          <p:cNvSpPr/>
          <p:nvPr/>
        </p:nvSpPr>
        <p:spPr>
          <a:xfrm>
            <a:off x="598929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cxnSp>
        <p:nvCxnSpPr>
          <p:cNvPr id="810" name="Shape 810"/>
          <p:cNvCxnSpPr>
            <a:stCxn id="805" idx="3"/>
            <a:endCxn id="808" idx="1"/>
          </p:cNvCxnSpPr>
          <p:nvPr/>
        </p:nvCxnSpPr>
        <p:spPr>
          <a:xfrm>
            <a:off x="4734472" y="3397825"/>
            <a:ext cx="327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11" name="Shape 811"/>
          <p:cNvCxnSpPr>
            <a:stCxn id="808" idx="3"/>
            <a:endCxn id="809" idx="1"/>
          </p:cNvCxnSpPr>
          <p:nvPr/>
        </p:nvCxnSpPr>
        <p:spPr>
          <a:xfrm>
            <a:off x="5593200" y="3397895"/>
            <a:ext cx="396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2" name="Shape 812"/>
          <p:cNvSpPr/>
          <p:nvPr/>
        </p:nvSpPr>
        <p:spPr>
          <a:xfrm>
            <a:off x="772884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813" name="Shape 813"/>
          <p:cNvCxnSpPr>
            <a:stCxn id="809" idx="3"/>
          </p:cNvCxnSpPr>
          <p:nvPr/>
        </p:nvCxnSpPr>
        <p:spPr>
          <a:xfrm>
            <a:off x="6414999" y="3397825"/>
            <a:ext cx="31139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14" name="Shape 814"/>
          <p:cNvCxnSpPr>
            <a:stCxn id="815" idx="0"/>
            <a:endCxn id="812" idx="2"/>
          </p:cNvCxnSpPr>
          <p:nvPr/>
        </p:nvCxnSpPr>
        <p:spPr>
          <a:xfrm rot="10800000">
            <a:off x="794169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6" name="Shape 816"/>
          <p:cNvSpPr txBox="1"/>
          <p:nvPr/>
        </p:nvSpPr>
        <p:spPr>
          <a:xfrm>
            <a:off x="6688075" y="2937174"/>
            <a:ext cx="867600" cy="92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4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801" name="Shape 801"/>
          <p:cNvSpPr/>
          <p:nvPr/>
        </p:nvSpPr>
        <p:spPr>
          <a:xfrm>
            <a:off x="1768525" y="4103450"/>
            <a:ext cx="396300" cy="778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</a:p>
        </p:txBody>
      </p:sp>
      <p:sp>
        <p:nvSpPr>
          <p:cNvPr id="817" name="Shape 817"/>
          <p:cNvSpPr/>
          <p:nvPr/>
        </p:nvSpPr>
        <p:spPr>
          <a:xfrm>
            <a:off x="788295" y="4435895"/>
            <a:ext cx="530999" cy="510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</a:p>
        </p:txBody>
      </p:sp>
      <p:cxnSp>
        <p:nvCxnSpPr>
          <p:cNvPr id="818" name="Shape 818"/>
          <p:cNvCxnSpPr>
            <a:stCxn id="817" idx="2"/>
            <a:endCxn id="819" idx="3"/>
          </p:cNvCxnSpPr>
          <p:nvPr/>
        </p:nvCxnSpPr>
        <p:spPr>
          <a:xfrm rot="-5400000">
            <a:off x="1571294" y="3117095"/>
            <a:ext cx="1311600" cy="2346600"/>
          </a:xfrm>
          <a:prstGeom prst="curvedConnector3">
            <a:avLst>
              <a:gd name="adj1" fmla="val -181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0" name="Shape 820"/>
          <p:cNvCxnSpPr>
            <a:stCxn id="817" idx="0"/>
          </p:cNvCxnSpPr>
          <p:nvPr/>
        </p:nvCxnSpPr>
        <p:spPr>
          <a:xfrm rot="-5400000">
            <a:off x="1000394" y="3718295"/>
            <a:ext cx="771000" cy="664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21" name="Shape 821"/>
          <p:cNvCxnSpPr>
            <a:stCxn id="817" idx="2"/>
            <a:endCxn id="822" idx="3"/>
          </p:cNvCxnSpPr>
          <p:nvPr/>
        </p:nvCxnSpPr>
        <p:spPr>
          <a:xfrm rot="-5400000">
            <a:off x="2411594" y="2276795"/>
            <a:ext cx="1311600" cy="4027200"/>
          </a:xfrm>
          <a:prstGeom prst="curvedConnector3">
            <a:avLst>
              <a:gd name="adj1" fmla="val -2315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19" name="Shape 819"/>
          <p:cNvSpPr/>
          <p:nvPr/>
        </p:nvSpPr>
        <p:spPr>
          <a:xfrm>
            <a:off x="33816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Shape 822"/>
          <p:cNvSpPr/>
          <p:nvPr/>
        </p:nvSpPr>
        <p:spPr>
          <a:xfrm>
            <a:off x="5062175" y="35256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3" name="Shape 823"/>
          <p:cNvCxnSpPr>
            <a:stCxn id="817" idx="2"/>
            <a:endCxn id="816" idx="2"/>
          </p:cNvCxnSpPr>
          <p:nvPr/>
        </p:nvCxnSpPr>
        <p:spPr>
          <a:xfrm rot="-5400000">
            <a:off x="3544094" y="1368395"/>
            <a:ext cx="1087500" cy="6068100"/>
          </a:xfrm>
          <a:prstGeom prst="curvedConnector3">
            <a:avLst>
              <a:gd name="adj1" fmla="val -378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24" name="Shape 824"/>
          <p:cNvSpPr/>
          <p:nvPr/>
        </p:nvSpPr>
        <p:spPr>
          <a:xfrm>
            <a:off x="7433000" y="33978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Shape 825"/>
          <p:cNvSpPr txBox="1"/>
          <p:nvPr/>
        </p:nvSpPr>
        <p:spPr>
          <a:xfrm>
            <a:off x="309925" y="9462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RNN: Computational Graph: One to Many</a:t>
            </a:r>
          </a:p>
        </p:txBody>
      </p:sp>
      <p:sp>
        <p:nvSpPr>
          <p:cNvPr id="815" name="Shape 815"/>
          <p:cNvSpPr/>
          <p:nvPr/>
        </p:nvSpPr>
        <p:spPr>
          <a:xfrm>
            <a:off x="7728848" y="3008725"/>
            <a:ext cx="425700" cy="778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</a:p>
        </p:txBody>
      </p:sp>
      <p:cxnSp>
        <p:nvCxnSpPr>
          <p:cNvPr id="826" name="Shape 826"/>
          <p:cNvCxnSpPr/>
          <p:nvPr/>
        </p:nvCxnSpPr>
        <p:spPr>
          <a:xfrm>
            <a:off x="7432998" y="3397825"/>
            <a:ext cx="31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27" name="Shape 827"/>
          <p:cNvSpPr/>
          <p:nvPr/>
        </p:nvSpPr>
        <p:spPr>
          <a:xfrm>
            <a:off x="5989298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828" name="Shape 828"/>
          <p:cNvSpPr/>
          <p:nvPr/>
        </p:nvSpPr>
        <p:spPr>
          <a:xfrm>
            <a:off x="4308773" y="1851925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829" name="Shape 829"/>
          <p:cNvSpPr/>
          <p:nvPr/>
        </p:nvSpPr>
        <p:spPr>
          <a:xfrm>
            <a:off x="2613423" y="1879050"/>
            <a:ext cx="425700" cy="778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8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cxnSp>
        <p:nvCxnSpPr>
          <p:cNvPr id="830" name="Shape 830"/>
          <p:cNvCxnSpPr>
            <a:stCxn id="809" idx="0"/>
            <a:endCxn id="827" idx="2"/>
          </p:cNvCxnSpPr>
          <p:nvPr/>
        </p:nvCxnSpPr>
        <p:spPr>
          <a:xfrm rot="10800000">
            <a:off x="6202148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1" name="Shape 831"/>
          <p:cNvCxnSpPr>
            <a:stCxn id="805" idx="0"/>
            <a:endCxn id="828" idx="2"/>
          </p:cNvCxnSpPr>
          <p:nvPr/>
        </p:nvCxnSpPr>
        <p:spPr>
          <a:xfrm rot="10800000">
            <a:off x="4521622" y="2630125"/>
            <a:ext cx="0" cy="378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832" name="Shape 832"/>
          <p:cNvCxnSpPr>
            <a:stCxn id="799" idx="0"/>
            <a:endCxn id="829" idx="2"/>
          </p:cNvCxnSpPr>
          <p:nvPr/>
        </p:nvCxnSpPr>
        <p:spPr>
          <a:xfrm rot="10800000">
            <a:off x="2826275" y="2657125"/>
            <a:ext cx="0" cy="351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9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7038359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 txBox="1"/>
          <p:nvPr/>
        </p:nvSpPr>
        <p:spPr>
          <a:xfrm>
            <a:off x="309925" y="946275"/>
            <a:ext cx="84399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Sequence to Sequence: Many-to-one + one-to-many</a:t>
            </a:r>
          </a:p>
        </p:txBody>
      </p:sp>
      <p:grpSp>
        <p:nvGrpSpPr>
          <p:cNvPr id="839" name="Shape 839"/>
          <p:cNvGrpSpPr/>
          <p:nvPr/>
        </p:nvGrpSpPr>
        <p:grpSpPr>
          <a:xfrm>
            <a:off x="246185" y="3142767"/>
            <a:ext cx="4781772" cy="1319525"/>
            <a:chOff x="721551" y="2079924"/>
            <a:chExt cx="7280407" cy="2009021"/>
          </a:xfrm>
        </p:grpSpPr>
        <p:sp>
          <p:nvSpPr>
            <p:cNvPr id="840" name="Shape 840"/>
            <p:cNvSpPr/>
            <p:nvPr/>
          </p:nvSpPr>
          <p:spPr>
            <a:xfrm>
              <a:off x="873848" y="2151475"/>
              <a:ext cx="543806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</a:p>
          </p:txBody>
        </p:sp>
        <p:sp>
          <p:nvSpPr>
            <p:cNvPr id="841" name="Shape 841"/>
            <p:cNvSpPr/>
            <p:nvPr/>
          </p:nvSpPr>
          <p:spPr>
            <a:xfrm>
              <a:off x="1701163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842" name="Shape 842"/>
            <p:cNvSpPr/>
            <p:nvPr/>
          </p:nvSpPr>
          <p:spPr>
            <a:xfrm>
              <a:off x="2554373" y="2151475"/>
              <a:ext cx="543806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cxnSp>
          <p:nvCxnSpPr>
            <p:cNvPr id="843" name="Shape 843"/>
            <p:cNvCxnSpPr>
              <a:stCxn id="844" idx="0"/>
              <a:endCxn id="841" idx="2"/>
            </p:cNvCxnSpPr>
            <p:nvPr/>
          </p:nvCxnSpPr>
          <p:spPr>
            <a:xfrm flipH="1" flipV="1">
              <a:off x="1966663" y="2795795"/>
              <a:ext cx="12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45" name="Shape 845"/>
            <p:cNvCxnSpPr>
              <a:stCxn id="840" idx="3"/>
              <a:endCxn id="841" idx="1"/>
            </p:cNvCxnSpPr>
            <p:nvPr/>
          </p:nvCxnSpPr>
          <p:spPr>
            <a:xfrm>
              <a:off x="1417654" y="2540576"/>
              <a:ext cx="283508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46" name="Shape 846"/>
            <p:cNvCxnSpPr>
              <a:stCxn id="841" idx="3"/>
              <a:endCxn id="842" idx="1"/>
            </p:cNvCxnSpPr>
            <p:nvPr/>
          </p:nvCxnSpPr>
          <p:spPr>
            <a:xfrm flipV="1">
              <a:off x="2232163" y="2540576"/>
              <a:ext cx="322211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47" name="Shape 847"/>
            <p:cNvSpPr/>
            <p:nvPr/>
          </p:nvSpPr>
          <p:spPr>
            <a:xfrm>
              <a:off x="3381682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848" name="Shape 848"/>
            <p:cNvSpPr/>
            <p:nvPr/>
          </p:nvSpPr>
          <p:spPr>
            <a:xfrm>
              <a:off x="4229328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cxnSp>
          <p:nvCxnSpPr>
            <p:cNvPr id="849" name="Shape 849"/>
            <p:cNvCxnSpPr>
              <a:stCxn id="842" idx="3"/>
              <a:endCxn id="847" idx="1"/>
            </p:cNvCxnSpPr>
            <p:nvPr/>
          </p:nvCxnSpPr>
          <p:spPr>
            <a:xfrm>
              <a:off x="3098180" y="2540576"/>
              <a:ext cx="283502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50" name="Shape 850"/>
            <p:cNvCxnSpPr>
              <a:stCxn id="851" idx="0"/>
              <a:endCxn id="847" idx="2"/>
            </p:cNvCxnSpPr>
            <p:nvPr/>
          </p:nvCxnSpPr>
          <p:spPr>
            <a:xfrm flipH="1" flipV="1">
              <a:off x="3647182" y="2795795"/>
              <a:ext cx="6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52" name="Shape 852"/>
            <p:cNvCxnSpPr>
              <a:stCxn id="847" idx="3"/>
              <a:endCxn id="848" idx="1"/>
            </p:cNvCxnSpPr>
            <p:nvPr/>
          </p:nvCxnSpPr>
          <p:spPr>
            <a:xfrm flipV="1">
              <a:off x="3912682" y="2540576"/>
              <a:ext cx="316646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53" name="Shape 853"/>
            <p:cNvSpPr/>
            <p:nvPr/>
          </p:nvSpPr>
          <p:spPr>
            <a:xfrm>
              <a:off x="5062200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854" name="Shape 854"/>
            <p:cNvSpPr/>
            <p:nvPr/>
          </p:nvSpPr>
          <p:spPr>
            <a:xfrm>
              <a:off x="5909854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</a:p>
          </p:txBody>
        </p:sp>
        <p:sp>
          <p:nvSpPr>
            <p:cNvPr id="855" name="Shape 855"/>
            <p:cNvSpPr/>
            <p:nvPr/>
          </p:nvSpPr>
          <p:spPr>
            <a:xfrm>
              <a:off x="5055591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</a:p>
          </p:txBody>
        </p:sp>
        <p:cxnSp>
          <p:nvCxnSpPr>
            <p:cNvPr id="856" name="Shape 856"/>
            <p:cNvCxnSpPr>
              <a:stCxn id="855" idx="0"/>
              <a:endCxn id="853" idx="2"/>
            </p:cNvCxnSpPr>
            <p:nvPr/>
          </p:nvCxnSpPr>
          <p:spPr>
            <a:xfrm flipV="1">
              <a:off x="5327700" y="2795795"/>
              <a:ext cx="2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57" name="Shape 857"/>
            <p:cNvCxnSpPr>
              <a:stCxn id="848" idx="3"/>
              <a:endCxn id="853" idx="1"/>
            </p:cNvCxnSpPr>
            <p:nvPr/>
          </p:nvCxnSpPr>
          <p:spPr>
            <a:xfrm>
              <a:off x="4813916" y="2540576"/>
              <a:ext cx="248284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58" name="Shape 858"/>
            <p:cNvCxnSpPr>
              <a:stCxn id="853" idx="3"/>
              <a:endCxn id="854" idx="1"/>
            </p:cNvCxnSpPr>
            <p:nvPr/>
          </p:nvCxnSpPr>
          <p:spPr>
            <a:xfrm flipV="1">
              <a:off x="5593201" y="2540576"/>
              <a:ext cx="316653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59" name="Shape 859"/>
            <p:cNvCxnSpPr>
              <a:stCxn id="854" idx="3"/>
            </p:cNvCxnSpPr>
            <p:nvPr/>
          </p:nvCxnSpPr>
          <p:spPr>
            <a:xfrm>
              <a:off x="6494443" y="2540576"/>
              <a:ext cx="231953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60" name="Shape 860"/>
            <p:cNvSpPr txBox="1"/>
            <p:nvPr/>
          </p:nvSpPr>
          <p:spPr>
            <a:xfrm>
              <a:off x="6688075" y="2079924"/>
              <a:ext cx="867600" cy="921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… </a:t>
              </a:r>
            </a:p>
          </p:txBody>
        </p:sp>
        <p:sp>
          <p:nvSpPr>
            <p:cNvPr id="851" name="Shape 851"/>
            <p:cNvSpPr/>
            <p:nvPr/>
          </p:nvSpPr>
          <p:spPr>
            <a:xfrm>
              <a:off x="3375080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sp>
          <p:nvSpPr>
            <p:cNvPr id="844" name="Shape 844"/>
            <p:cNvSpPr/>
            <p:nvPr/>
          </p:nvSpPr>
          <p:spPr>
            <a:xfrm>
              <a:off x="1694567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sp>
          <p:nvSpPr>
            <p:cNvPr id="861" name="Shape 861"/>
            <p:cNvSpPr/>
            <p:nvPr/>
          </p:nvSpPr>
          <p:spPr>
            <a:xfrm>
              <a:off x="721551" y="3578645"/>
              <a:ext cx="664485" cy="510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cxnSp>
          <p:nvCxnSpPr>
            <p:cNvPr id="862" name="Shape 862"/>
            <p:cNvCxnSpPr>
              <a:stCxn id="861" idx="2"/>
              <a:endCxn id="863" idx="3"/>
            </p:cNvCxnSpPr>
            <p:nvPr/>
          </p:nvCxnSpPr>
          <p:spPr>
            <a:xfrm rot="5400000" flipH="1" flipV="1">
              <a:off x="1571211" y="2259808"/>
              <a:ext cx="1311717" cy="2346554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64" name="Shape 864"/>
            <p:cNvCxnSpPr>
              <a:stCxn id="861" idx="0"/>
            </p:cNvCxnSpPr>
            <p:nvPr/>
          </p:nvCxnSpPr>
          <p:spPr>
            <a:xfrm rot="5400000" flipH="1" flipV="1">
              <a:off x="1000395" y="2861048"/>
              <a:ext cx="770997" cy="664201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65" name="Shape 865"/>
            <p:cNvCxnSpPr>
              <a:stCxn id="861" idx="2"/>
              <a:endCxn id="866" idx="3"/>
            </p:cNvCxnSpPr>
            <p:nvPr/>
          </p:nvCxnSpPr>
          <p:spPr>
            <a:xfrm rot="5400000" flipH="1" flipV="1">
              <a:off x="2411461" y="1419559"/>
              <a:ext cx="1311717" cy="4027053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63" name="Shape 863"/>
            <p:cNvSpPr/>
            <p:nvPr/>
          </p:nvSpPr>
          <p:spPr>
            <a:xfrm>
              <a:off x="33816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Shape 866"/>
            <p:cNvSpPr/>
            <p:nvPr/>
          </p:nvSpPr>
          <p:spPr>
            <a:xfrm>
              <a:off x="50621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67" name="Shape 867"/>
            <p:cNvCxnSpPr>
              <a:stCxn id="861" idx="2"/>
              <a:endCxn id="860" idx="2"/>
            </p:cNvCxnSpPr>
            <p:nvPr/>
          </p:nvCxnSpPr>
          <p:spPr>
            <a:xfrm rot="5400000" flipH="1" flipV="1">
              <a:off x="3544124" y="511193"/>
              <a:ext cx="1087421" cy="6068082"/>
            </a:xfrm>
            <a:prstGeom prst="curvedConnector3">
              <a:avLst>
                <a:gd name="adj1" fmla="val -32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68" name="Shape 868"/>
            <p:cNvSpPr/>
            <p:nvPr/>
          </p:nvSpPr>
          <p:spPr>
            <a:xfrm>
              <a:off x="7433000" y="2540575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Shape 869"/>
            <p:cNvSpPr/>
            <p:nvPr/>
          </p:nvSpPr>
          <p:spPr>
            <a:xfrm>
              <a:off x="7417369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</a:t>
              </a:r>
            </a:p>
          </p:txBody>
        </p:sp>
        <p:cxnSp>
          <p:nvCxnSpPr>
            <p:cNvPr id="870" name="Shape 870"/>
            <p:cNvCxnSpPr/>
            <p:nvPr/>
          </p:nvCxnSpPr>
          <p:spPr>
            <a:xfrm>
              <a:off x="7200964" y="2540575"/>
              <a:ext cx="31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sp>
        <p:nvSpPr>
          <p:cNvPr id="871" name="Shape 871"/>
          <p:cNvSpPr txBox="1"/>
          <p:nvPr/>
        </p:nvSpPr>
        <p:spPr>
          <a:xfrm>
            <a:off x="988125" y="2101375"/>
            <a:ext cx="2949000" cy="6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Many to one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Encode input sequence in a single vector</a:t>
            </a:r>
          </a:p>
        </p:txBody>
      </p:sp>
      <p:sp>
        <p:nvSpPr>
          <p:cNvPr id="37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0308740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 txBox="1"/>
          <p:nvPr/>
        </p:nvSpPr>
        <p:spPr>
          <a:xfrm>
            <a:off x="309925" y="946275"/>
            <a:ext cx="84399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Sequence to Sequence: Many-to-one + one-to-many</a:t>
            </a:r>
          </a:p>
        </p:txBody>
      </p:sp>
      <p:cxnSp>
        <p:nvCxnSpPr>
          <p:cNvPr id="910" name="Shape 910"/>
          <p:cNvCxnSpPr/>
          <p:nvPr/>
        </p:nvCxnSpPr>
        <p:spPr>
          <a:xfrm>
            <a:off x="5012662" y="3454372"/>
            <a:ext cx="204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11" name="Shape 911"/>
          <p:cNvSpPr/>
          <p:nvPr/>
        </p:nvSpPr>
        <p:spPr>
          <a:xfrm>
            <a:off x="5976914" y="2406874"/>
            <a:ext cx="345472" cy="511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kern="0" baseline="-25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912" name="Shape 912"/>
          <p:cNvSpPr/>
          <p:nvPr/>
        </p:nvSpPr>
        <p:spPr>
          <a:xfrm>
            <a:off x="7086959" y="2406861"/>
            <a:ext cx="345472" cy="5112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" sz="1400" kern="0" baseline="-2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cxnSp>
        <p:nvCxnSpPr>
          <p:cNvPr id="913" name="Shape 913"/>
          <p:cNvCxnSpPr>
            <a:stCxn id="914" idx="0"/>
            <a:endCxn id="911" idx="2"/>
          </p:cNvCxnSpPr>
          <p:nvPr/>
        </p:nvCxnSpPr>
        <p:spPr>
          <a:xfrm flipH="1" flipV="1">
            <a:off x="6149650" y="2918074"/>
            <a:ext cx="1492" cy="29837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15" name="Shape 915"/>
          <p:cNvCxnSpPr>
            <a:stCxn id="916" idx="0"/>
            <a:endCxn id="912" idx="2"/>
          </p:cNvCxnSpPr>
          <p:nvPr/>
        </p:nvCxnSpPr>
        <p:spPr>
          <a:xfrm flipH="1" flipV="1">
            <a:off x="7259695" y="2918061"/>
            <a:ext cx="4951" cy="298388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17" name="Shape 917"/>
          <p:cNvSpPr txBox="1"/>
          <p:nvPr/>
        </p:nvSpPr>
        <p:spPr>
          <a:xfrm>
            <a:off x="8239171" y="3192767"/>
            <a:ext cx="569700" cy="60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8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 </a:t>
            </a:r>
          </a:p>
        </p:txBody>
      </p:sp>
      <p:sp>
        <p:nvSpPr>
          <p:cNvPr id="918" name="Shape 918"/>
          <p:cNvSpPr txBox="1"/>
          <p:nvPr/>
        </p:nvSpPr>
        <p:spPr>
          <a:xfrm>
            <a:off x="988125" y="2101375"/>
            <a:ext cx="2949000" cy="6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Many to one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Encode input sequence in a single vector</a:t>
            </a:r>
          </a:p>
        </p:txBody>
      </p:sp>
      <p:sp>
        <p:nvSpPr>
          <p:cNvPr id="919" name="Shape 919"/>
          <p:cNvSpPr txBox="1"/>
          <p:nvPr/>
        </p:nvSpPr>
        <p:spPr>
          <a:xfrm>
            <a:off x="5267100" y="1680375"/>
            <a:ext cx="2949000" cy="65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One to many</a:t>
            </a: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Produce output sequence from single input vector</a:t>
            </a:r>
          </a:p>
        </p:txBody>
      </p:sp>
      <p:grpSp>
        <p:nvGrpSpPr>
          <p:cNvPr id="920" name="Shape 920"/>
          <p:cNvGrpSpPr/>
          <p:nvPr/>
        </p:nvGrpSpPr>
        <p:grpSpPr>
          <a:xfrm>
            <a:off x="4768906" y="3216449"/>
            <a:ext cx="4491675" cy="1272531"/>
            <a:chOff x="721775" y="2151475"/>
            <a:chExt cx="6838725" cy="1937471"/>
          </a:xfrm>
        </p:grpSpPr>
        <p:sp>
          <p:nvSpPr>
            <p:cNvPr id="921" name="Shape 921"/>
            <p:cNvSpPr/>
            <p:nvPr/>
          </p:nvSpPr>
          <p:spPr>
            <a:xfrm>
              <a:off x="1701163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914" name="Shape 914"/>
            <p:cNvSpPr/>
            <p:nvPr/>
          </p:nvSpPr>
          <p:spPr>
            <a:xfrm>
              <a:off x="2512458" y="2151475"/>
              <a:ext cx="627634" cy="778200"/>
            </a:xfrm>
            <a:prstGeom prst="rect">
              <a:avLst/>
            </a:prstGeom>
            <a:solidFill>
              <a:srgbClr val="D0E0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cxnSp>
          <p:nvCxnSpPr>
            <p:cNvPr id="922" name="Shape 922"/>
            <p:cNvCxnSpPr>
              <a:stCxn id="921" idx="3"/>
              <a:endCxn id="914" idx="1"/>
            </p:cNvCxnSpPr>
            <p:nvPr/>
          </p:nvCxnSpPr>
          <p:spPr>
            <a:xfrm flipV="1">
              <a:off x="2232163" y="2540575"/>
              <a:ext cx="280295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923" name="Shape 923"/>
            <p:cNvSpPr/>
            <p:nvPr/>
          </p:nvSpPr>
          <p:spPr>
            <a:xfrm>
              <a:off x="3381682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916" name="Shape 916"/>
            <p:cNvSpPr/>
            <p:nvPr/>
          </p:nvSpPr>
          <p:spPr>
            <a:xfrm>
              <a:off x="4248315" y="2151475"/>
              <a:ext cx="546614" cy="778200"/>
            </a:xfrm>
            <a:prstGeom prst="rect">
              <a:avLst/>
            </a:prstGeom>
            <a:solidFill>
              <a:srgbClr val="D0E0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cxnSp>
          <p:nvCxnSpPr>
            <p:cNvPr id="924" name="Shape 924"/>
            <p:cNvCxnSpPr>
              <a:stCxn id="914" idx="3"/>
              <a:endCxn id="923" idx="1"/>
            </p:cNvCxnSpPr>
            <p:nvPr/>
          </p:nvCxnSpPr>
          <p:spPr>
            <a:xfrm>
              <a:off x="3140092" y="2540575"/>
              <a:ext cx="241590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925" name="Shape 925"/>
            <p:cNvCxnSpPr>
              <a:stCxn id="923" idx="3"/>
              <a:endCxn id="916" idx="1"/>
            </p:cNvCxnSpPr>
            <p:nvPr/>
          </p:nvCxnSpPr>
          <p:spPr>
            <a:xfrm flipV="1">
              <a:off x="3912682" y="2540575"/>
              <a:ext cx="335633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926" name="Shape 926"/>
            <p:cNvSpPr/>
            <p:nvPr/>
          </p:nvSpPr>
          <p:spPr>
            <a:xfrm>
              <a:off x="5062200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cxnSp>
          <p:nvCxnSpPr>
            <p:cNvPr id="927" name="Shape 927"/>
            <p:cNvCxnSpPr>
              <a:stCxn id="916" idx="3"/>
              <a:endCxn id="926" idx="1"/>
            </p:cNvCxnSpPr>
            <p:nvPr/>
          </p:nvCxnSpPr>
          <p:spPr>
            <a:xfrm>
              <a:off x="4794929" y="2540575"/>
              <a:ext cx="267270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928" name="Shape 928"/>
            <p:cNvCxnSpPr>
              <a:stCxn id="926" idx="3"/>
            </p:cNvCxnSpPr>
            <p:nvPr/>
          </p:nvCxnSpPr>
          <p:spPr>
            <a:xfrm>
              <a:off x="5593200" y="2540645"/>
              <a:ext cx="3960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930" name="Shape 930"/>
            <p:cNvSpPr/>
            <p:nvPr/>
          </p:nvSpPr>
          <p:spPr>
            <a:xfrm>
              <a:off x="721775" y="3578645"/>
              <a:ext cx="664038" cy="510300"/>
            </a:xfrm>
            <a:prstGeom prst="rect">
              <a:avLst/>
            </a:prstGeom>
            <a:solidFill>
              <a:srgbClr val="D9D2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cxnSp>
          <p:nvCxnSpPr>
            <p:cNvPr id="931" name="Shape 931"/>
            <p:cNvCxnSpPr>
              <a:stCxn id="930" idx="2"/>
              <a:endCxn id="932" idx="3"/>
            </p:cNvCxnSpPr>
            <p:nvPr/>
          </p:nvCxnSpPr>
          <p:spPr>
            <a:xfrm rot="5400000" flipH="1" flipV="1">
              <a:off x="1571211" y="2259810"/>
              <a:ext cx="1311718" cy="2346553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933" name="Shape 933"/>
            <p:cNvCxnSpPr>
              <a:stCxn id="930" idx="0"/>
            </p:cNvCxnSpPr>
            <p:nvPr/>
          </p:nvCxnSpPr>
          <p:spPr>
            <a:xfrm rot="5400000" flipH="1" flipV="1">
              <a:off x="1000396" y="2861047"/>
              <a:ext cx="770997" cy="664199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934" name="Shape 934"/>
            <p:cNvCxnSpPr>
              <a:stCxn id="930" idx="2"/>
              <a:endCxn id="935" idx="3"/>
            </p:cNvCxnSpPr>
            <p:nvPr/>
          </p:nvCxnSpPr>
          <p:spPr>
            <a:xfrm rot="5400000" flipH="1" flipV="1">
              <a:off x="2411461" y="1419558"/>
              <a:ext cx="1311717" cy="4027054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932" name="Shape 932"/>
            <p:cNvSpPr/>
            <p:nvPr/>
          </p:nvSpPr>
          <p:spPr>
            <a:xfrm>
              <a:off x="33816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Shape 936"/>
            <p:cNvSpPr/>
            <p:nvPr/>
          </p:nvSpPr>
          <p:spPr>
            <a:xfrm>
              <a:off x="7433000" y="2540575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Shape 935"/>
            <p:cNvSpPr/>
            <p:nvPr/>
          </p:nvSpPr>
          <p:spPr>
            <a:xfrm>
              <a:off x="50621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  <p:grpSp>
        <p:nvGrpSpPr>
          <p:cNvPr id="63" name="Shape 839"/>
          <p:cNvGrpSpPr/>
          <p:nvPr/>
        </p:nvGrpSpPr>
        <p:grpSpPr>
          <a:xfrm>
            <a:off x="246185" y="3142767"/>
            <a:ext cx="4781772" cy="1319525"/>
            <a:chOff x="721551" y="2079924"/>
            <a:chExt cx="7280407" cy="2009021"/>
          </a:xfrm>
        </p:grpSpPr>
        <p:sp>
          <p:nvSpPr>
            <p:cNvPr id="64" name="Shape 840"/>
            <p:cNvSpPr/>
            <p:nvPr/>
          </p:nvSpPr>
          <p:spPr>
            <a:xfrm>
              <a:off x="873848" y="2151475"/>
              <a:ext cx="543806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</a:p>
          </p:txBody>
        </p:sp>
        <p:sp>
          <p:nvSpPr>
            <p:cNvPr id="65" name="Shape 841"/>
            <p:cNvSpPr/>
            <p:nvPr/>
          </p:nvSpPr>
          <p:spPr>
            <a:xfrm>
              <a:off x="1701163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66" name="Shape 842"/>
            <p:cNvSpPr/>
            <p:nvPr/>
          </p:nvSpPr>
          <p:spPr>
            <a:xfrm>
              <a:off x="2554373" y="2151475"/>
              <a:ext cx="543806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cxnSp>
          <p:nvCxnSpPr>
            <p:cNvPr id="67" name="Shape 843"/>
            <p:cNvCxnSpPr/>
            <p:nvPr/>
          </p:nvCxnSpPr>
          <p:spPr>
            <a:xfrm flipH="1" flipV="1">
              <a:off x="1966663" y="2795795"/>
              <a:ext cx="12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68" name="Shape 845"/>
            <p:cNvCxnSpPr/>
            <p:nvPr/>
          </p:nvCxnSpPr>
          <p:spPr>
            <a:xfrm>
              <a:off x="1417654" y="2540576"/>
              <a:ext cx="283508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69" name="Shape 846"/>
            <p:cNvCxnSpPr/>
            <p:nvPr/>
          </p:nvCxnSpPr>
          <p:spPr>
            <a:xfrm flipV="1">
              <a:off x="2232163" y="2540576"/>
              <a:ext cx="322211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70" name="Shape 847"/>
            <p:cNvSpPr/>
            <p:nvPr/>
          </p:nvSpPr>
          <p:spPr>
            <a:xfrm>
              <a:off x="3381682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71" name="Shape 848"/>
            <p:cNvSpPr/>
            <p:nvPr/>
          </p:nvSpPr>
          <p:spPr>
            <a:xfrm>
              <a:off x="4229328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cxnSp>
          <p:nvCxnSpPr>
            <p:cNvPr id="72" name="Shape 849"/>
            <p:cNvCxnSpPr/>
            <p:nvPr/>
          </p:nvCxnSpPr>
          <p:spPr>
            <a:xfrm>
              <a:off x="3098180" y="2540576"/>
              <a:ext cx="283502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3" name="Shape 850"/>
            <p:cNvCxnSpPr/>
            <p:nvPr/>
          </p:nvCxnSpPr>
          <p:spPr>
            <a:xfrm flipH="1" flipV="1">
              <a:off x="3647182" y="2795795"/>
              <a:ext cx="6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4" name="Shape 852"/>
            <p:cNvCxnSpPr/>
            <p:nvPr/>
          </p:nvCxnSpPr>
          <p:spPr>
            <a:xfrm flipV="1">
              <a:off x="3912682" y="2540576"/>
              <a:ext cx="316646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75" name="Shape 853"/>
            <p:cNvSpPr/>
            <p:nvPr/>
          </p:nvSpPr>
          <p:spPr>
            <a:xfrm>
              <a:off x="5062200" y="2285495"/>
              <a:ext cx="531000" cy="51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</a:p>
          </p:txBody>
        </p:sp>
        <p:sp>
          <p:nvSpPr>
            <p:cNvPr id="76" name="Shape 854"/>
            <p:cNvSpPr/>
            <p:nvPr/>
          </p:nvSpPr>
          <p:spPr>
            <a:xfrm>
              <a:off x="5909854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</a:p>
          </p:txBody>
        </p:sp>
        <p:sp>
          <p:nvSpPr>
            <p:cNvPr id="77" name="Shape 855"/>
            <p:cNvSpPr/>
            <p:nvPr/>
          </p:nvSpPr>
          <p:spPr>
            <a:xfrm>
              <a:off x="5055591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</a:p>
          </p:txBody>
        </p:sp>
        <p:cxnSp>
          <p:nvCxnSpPr>
            <p:cNvPr id="78" name="Shape 856"/>
            <p:cNvCxnSpPr/>
            <p:nvPr/>
          </p:nvCxnSpPr>
          <p:spPr>
            <a:xfrm flipV="1">
              <a:off x="5327700" y="2795795"/>
              <a:ext cx="2" cy="45040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9" name="Shape 857"/>
            <p:cNvCxnSpPr/>
            <p:nvPr/>
          </p:nvCxnSpPr>
          <p:spPr>
            <a:xfrm>
              <a:off x="4813916" y="2540576"/>
              <a:ext cx="248284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0" name="Shape 858"/>
            <p:cNvCxnSpPr/>
            <p:nvPr/>
          </p:nvCxnSpPr>
          <p:spPr>
            <a:xfrm flipV="1">
              <a:off x="5593201" y="2540576"/>
              <a:ext cx="316653" cy="7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1" name="Shape 859"/>
            <p:cNvCxnSpPr/>
            <p:nvPr/>
          </p:nvCxnSpPr>
          <p:spPr>
            <a:xfrm>
              <a:off x="6494443" y="2540576"/>
              <a:ext cx="231953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2" name="Shape 860"/>
            <p:cNvSpPr txBox="1"/>
            <p:nvPr/>
          </p:nvSpPr>
          <p:spPr>
            <a:xfrm>
              <a:off x="6688075" y="2079924"/>
              <a:ext cx="867600" cy="921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8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… </a:t>
              </a:r>
            </a:p>
          </p:txBody>
        </p:sp>
        <p:sp>
          <p:nvSpPr>
            <p:cNvPr id="83" name="Shape 851"/>
            <p:cNvSpPr/>
            <p:nvPr/>
          </p:nvSpPr>
          <p:spPr>
            <a:xfrm>
              <a:off x="3375080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</a:p>
          </p:txBody>
        </p:sp>
        <p:sp>
          <p:nvSpPr>
            <p:cNvPr id="84" name="Shape 844"/>
            <p:cNvSpPr/>
            <p:nvPr/>
          </p:nvSpPr>
          <p:spPr>
            <a:xfrm>
              <a:off x="1694567" y="3246200"/>
              <a:ext cx="544217" cy="7782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r>
                <a:rPr lang="en" sz="1400" kern="0" baseline="-2500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sp>
          <p:nvSpPr>
            <p:cNvPr id="85" name="Shape 861"/>
            <p:cNvSpPr/>
            <p:nvPr/>
          </p:nvSpPr>
          <p:spPr>
            <a:xfrm>
              <a:off x="721551" y="3578645"/>
              <a:ext cx="664485" cy="510300"/>
            </a:xfrm>
            <a:prstGeom prst="rect">
              <a:avLst/>
            </a:prstGeom>
            <a:solidFill>
              <a:srgbClr val="FCE5C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cxnSp>
          <p:nvCxnSpPr>
            <p:cNvPr id="86" name="Shape 862"/>
            <p:cNvCxnSpPr/>
            <p:nvPr/>
          </p:nvCxnSpPr>
          <p:spPr>
            <a:xfrm rot="5400000" flipH="1" flipV="1">
              <a:off x="1571211" y="2259808"/>
              <a:ext cx="1311717" cy="2346554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7" name="Shape 864"/>
            <p:cNvCxnSpPr/>
            <p:nvPr/>
          </p:nvCxnSpPr>
          <p:spPr>
            <a:xfrm rot="5400000" flipH="1" flipV="1">
              <a:off x="1000395" y="2861048"/>
              <a:ext cx="770997" cy="664201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88" name="Shape 865"/>
            <p:cNvCxnSpPr/>
            <p:nvPr/>
          </p:nvCxnSpPr>
          <p:spPr>
            <a:xfrm rot="5400000" flipH="1" flipV="1">
              <a:off x="2411461" y="1419559"/>
              <a:ext cx="1311717" cy="4027053"/>
            </a:xfrm>
            <a:prstGeom prst="curvedConnector3">
              <a:avLst>
                <a:gd name="adj1" fmla="val -26534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9" name="Shape 863"/>
            <p:cNvSpPr/>
            <p:nvPr/>
          </p:nvSpPr>
          <p:spPr>
            <a:xfrm>
              <a:off x="33816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Shape 866"/>
            <p:cNvSpPr/>
            <p:nvPr/>
          </p:nvSpPr>
          <p:spPr>
            <a:xfrm>
              <a:off x="5062175" y="2668400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1" name="Shape 867"/>
            <p:cNvCxnSpPr/>
            <p:nvPr/>
          </p:nvCxnSpPr>
          <p:spPr>
            <a:xfrm rot="5400000" flipH="1" flipV="1">
              <a:off x="3544124" y="511193"/>
              <a:ext cx="1087421" cy="6068082"/>
            </a:xfrm>
            <a:prstGeom prst="curvedConnector3">
              <a:avLst>
                <a:gd name="adj1" fmla="val -32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92" name="Shape 868"/>
            <p:cNvSpPr/>
            <p:nvPr/>
          </p:nvSpPr>
          <p:spPr>
            <a:xfrm>
              <a:off x="7433000" y="2540575"/>
              <a:ext cx="127500" cy="127500"/>
            </a:xfrm>
            <a:prstGeom prst="ellipse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Shape 869"/>
            <p:cNvSpPr/>
            <p:nvPr/>
          </p:nvSpPr>
          <p:spPr>
            <a:xfrm>
              <a:off x="7417369" y="2151475"/>
              <a:ext cx="584589" cy="778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"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</a:t>
              </a:r>
              <a:r>
                <a:rPr lang="en" sz="1400" kern="0" baseline="-25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</a:t>
              </a:r>
            </a:p>
          </p:txBody>
        </p:sp>
        <p:cxnSp>
          <p:nvCxnSpPr>
            <p:cNvPr id="94" name="Shape 870"/>
            <p:cNvCxnSpPr/>
            <p:nvPr/>
          </p:nvCxnSpPr>
          <p:spPr>
            <a:xfrm>
              <a:off x="7200964" y="2540575"/>
              <a:ext cx="31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</p:spTree>
    <p:extLst>
      <p:ext uri="{BB962C8B-B14F-4D97-AF65-F5344CB8AC3E}">
        <p14:creationId xmlns:p14="http://schemas.microsoft.com/office/powerpoint/2010/main" val="1238909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 txBox="1"/>
          <p:nvPr/>
        </p:nvSpPr>
        <p:spPr>
          <a:xfrm>
            <a:off x="171925" y="1172450"/>
            <a:ext cx="2765100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[h,e,l,o]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training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sequence: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“hello”</a:t>
            </a:r>
          </a:p>
        </p:txBody>
      </p:sp>
      <p:pic>
        <p:nvPicPr>
          <p:cNvPr id="943" name="Shape 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775" y="979100"/>
            <a:ext cx="5260924" cy="422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Shape 944"/>
          <p:cNvSpPr/>
          <p:nvPr/>
        </p:nvSpPr>
        <p:spPr>
          <a:xfrm>
            <a:off x="2776200" y="972025"/>
            <a:ext cx="6169200" cy="297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5796158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 txBox="1"/>
          <p:nvPr/>
        </p:nvSpPr>
        <p:spPr>
          <a:xfrm>
            <a:off x="171925" y="1172450"/>
            <a:ext cx="2765100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[h,e,l,o]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training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sequence: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“hello”</a:t>
            </a:r>
          </a:p>
        </p:txBody>
      </p:sp>
      <p:pic>
        <p:nvPicPr>
          <p:cNvPr id="951" name="Shape 9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775" y="979100"/>
            <a:ext cx="5260924" cy="422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52" name="Shape 952"/>
          <p:cNvSpPr/>
          <p:nvPr/>
        </p:nvSpPr>
        <p:spPr>
          <a:xfrm>
            <a:off x="2776200" y="972025"/>
            <a:ext cx="6169200" cy="169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1447800"/>
            <a:ext cx="5702300" cy="3937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8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36169382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Shape 959"/>
          <p:cNvSpPr txBox="1"/>
          <p:nvPr/>
        </p:nvSpPr>
        <p:spPr>
          <a:xfrm>
            <a:off x="171925" y="1172450"/>
            <a:ext cx="2765100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[h,e,l,o]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training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sequence: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“hello”</a:t>
            </a:r>
          </a:p>
        </p:txBody>
      </p:sp>
      <p:pic>
        <p:nvPicPr>
          <p:cNvPr id="960" name="Shape 9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775" y="979100"/>
            <a:ext cx="5260924" cy="42285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6458367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/>
          <p:nvPr/>
        </p:nvSpPr>
        <p:spPr>
          <a:xfrm>
            <a:off x="4688075" y="977575"/>
            <a:ext cx="3909900" cy="1816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7" name="Shape 967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4700349" y="2500724"/>
            <a:ext cx="3909874" cy="286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68" name="Shape 968"/>
          <p:cNvSpPr txBox="1"/>
          <p:nvPr/>
        </p:nvSpPr>
        <p:spPr>
          <a:xfrm>
            <a:off x="171925" y="1172450"/>
            <a:ext cx="3104675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833"/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" sz="2400" kern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h,e,l,o</a:t>
            </a: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50000"/>
            </a:pPr>
            <a:r>
              <a:rPr lang="en" sz="2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test-time sample characters one at a time, feed back to model</a:t>
            </a:r>
          </a:p>
        </p:txBody>
      </p:sp>
      <p:sp>
        <p:nvSpPr>
          <p:cNvPr id="969" name="Shape 969"/>
          <p:cNvSpPr/>
          <p:nvPr/>
        </p:nvSpPr>
        <p:spPr>
          <a:xfrm>
            <a:off x="6502800" y="51258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Shape 970"/>
          <p:cNvSpPr/>
          <p:nvPr/>
        </p:nvSpPr>
        <p:spPr>
          <a:xfrm>
            <a:off x="5841750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.84</a:t>
            </a:r>
          </a:p>
        </p:txBody>
      </p:sp>
      <p:sp>
        <p:nvSpPr>
          <p:cNvPr id="971" name="Shape 971"/>
          <p:cNvSpPr/>
          <p:nvPr/>
        </p:nvSpPr>
        <p:spPr>
          <a:xfrm>
            <a:off x="653939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.50</a:t>
            </a:r>
          </a:p>
        </p:txBody>
      </p:sp>
      <p:sp>
        <p:nvSpPr>
          <p:cNvPr id="972" name="Shape 972"/>
          <p:cNvSpPr/>
          <p:nvPr/>
        </p:nvSpPr>
        <p:spPr>
          <a:xfrm>
            <a:off x="7209172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.17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.68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</p:txBody>
      </p:sp>
      <p:sp>
        <p:nvSpPr>
          <p:cNvPr id="973" name="Shape 973"/>
          <p:cNvSpPr/>
          <p:nvPr/>
        </p:nvSpPr>
        <p:spPr>
          <a:xfrm>
            <a:off x="792704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.02.08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.79</a:t>
            </a:r>
          </a:p>
        </p:txBody>
      </p:sp>
      <p:cxnSp>
        <p:nvCxnSpPr>
          <p:cNvPr id="974" name="Shape 974"/>
          <p:cNvCxnSpPr>
            <a:endCxn id="970" idx="2"/>
          </p:cNvCxnSpPr>
          <p:nvPr/>
        </p:nvCxnSpPr>
        <p:spPr>
          <a:xfrm rot="10800000">
            <a:off x="6015750" y="23683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5" name="Shape 975"/>
          <p:cNvCxnSpPr/>
          <p:nvPr/>
        </p:nvCxnSpPr>
        <p:spPr>
          <a:xfrm rot="10800000">
            <a:off x="671340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6" name="Shape 976"/>
          <p:cNvCxnSpPr/>
          <p:nvPr/>
        </p:nvCxnSpPr>
        <p:spPr>
          <a:xfrm rot="10800000">
            <a:off x="7383175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7" name="Shape 977"/>
          <p:cNvCxnSpPr/>
          <p:nvPr/>
        </p:nvCxnSpPr>
        <p:spPr>
          <a:xfrm rot="10800000">
            <a:off x="810105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78" name="Shape 978"/>
          <p:cNvSpPr txBox="1"/>
          <p:nvPr/>
        </p:nvSpPr>
        <p:spPr>
          <a:xfrm>
            <a:off x="4806625" y="1857775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Softmax</a:t>
            </a:r>
          </a:p>
        </p:txBody>
      </p:sp>
      <p:sp>
        <p:nvSpPr>
          <p:cNvPr id="979" name="Shape 979"/>
          <p:cNvSpPr txBox="1"/>
          <p:nvPr/>
        </p:nvSpPr>
        <p:spPr>
          <a:xfrm>
            <a:off x="581908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“e”</a:t>
            </a:r>
          </a:p>
        </p:txBody>
      </p:sp>
      <p:cxnSp>
        <p:nvCxnSpPr>
          <p:cNvPr id="980" name="Shape 980"/>
          <p:cNvCxnSpPr/>
          <p:nvPr/>
        </p:nvCxnSpPr>
        <p:spPr>
          <a:xfrm rot="10800000">
            <a:off x="6015750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81" name="Shape 981"/>
          <p:cNvSpPr txBox="1"/>
          <p:nvPr/>
        </p:nvSpPr>
        <p:spPr>
          <a:xfrm>
            <a:off x="6502800" y="115052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982" name="Shape 982"/>
          <p:cNvCxnSpPr/>
          <p:nvPr/>
        </p:nvCxnSpPr>
        <p:spPr>
          <a:xfrm rot="10800000">
            <a:off x="6699462" y="14763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83" name="Shape 983"/>
          <p:cNvSpPr txBox="1"/>
          <p:nvPr/>
        </p:nvSpPr>
        <p:spPr>
          <a:xfrm>
            <a:off x="7186512" y="117977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984" name="Shape 984"/>
          <p:cNvCxnSpPr/>
          <p:nvPr/>
        </p:nvCxnSpPr>
        <p:spPr>
          <a:xfrm rot="10800000">
            <a:off x="7383175" y="15055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85" name="Shape 985"/>
          <p:cNvSpPr txBox="1"/>
          <p:nvPr/>
        </p:nvSpPr>
        <p:spPr>
          <a:xfrm>
            <a:off x="789043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“o”</a:t>
            </a:r>
          </a:p>
        </p:txBody>
      </p:sp>
      <p:cxnSp>
        <p:nvCxnSpPr>
          <p:cNvPr id="986" name="Shape 986"/>
          <p:cNvCxnSpPr/>
          <p:nvPr/>
        </p:nvCxnSpPr>
        <p:spPr>
          <a:xfrm rot="10800000">
            <a:off x="8101037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987" name="Shape 987"/>
          <p:cNvSpPr txBox="1"/>
          <p:nvPr/>
        </p:nvSpPr>
        <p:spPr>
          <a:xfrm>
            <a:off x="4806625" y="1310450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</a:t>
            </a:r>
          </a:p>
        </p:txBody>
      </p:sp>
      <p:sp>
        <p:nvSpPr>
          <p:cNvPr id="988" name="Shape 988"/>
          <p:cNvSpPr/>
          <p:nvPr/>
        </p:nvSpPr>
        <p:spPr>
          <a:xfrm>
            <a:off x="5965950" y="11505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Shape 989"/>
          <p:cNvSpPr/>
          <p:nvPr/>
        </p:nvSpPr>
        <p:spPr>
          <a:xfrm>
            <a:off x="7322952" y="5067697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Shape 990"/>
          <p:cNvSpPr/>
          <p:nvPr/>
        </p:nvSpPr>
        <p:spPr>
          <a:xfrm>
            <a:off x="66517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Shape 991"/>
          <p:cNvSpPr/>
          <p:nvPr/>
        </p:nvSpPr>
        <p:spPr>
          <a:xfrm>
            <a:off x="8020784" y="5095771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Shape 992"/>
          <p:cNvSpPr/>
          <p:nvPr/>
        </p:nvSpPr>
        <p:spPr>
          <a:xfrm>
            <a:off x="73375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Shape 993"/>
          <p:cNvSpPr/>
          <p:nvPr/>
        </p:nvSpPr>
        <p:spPr>
          <a:xfrm>
            <a:off x="6977175" y="931375"/>
            <a:ext cx="1727700" cy="450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Shape 994"/>
          <p:cNvSpPr/>
          <p:nvPr/>
        </p:nvSpPr>
        <p:spPr>
          <a:xfrm>
            <a:off x="6467825" y="931372"/>
            <a:ext cx="1727700" cy="450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7867707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Shape 999"/>
          <p:cNvSpPr/>
          <p:nvPr/>
        </p:nvSpPr>
        <p:spPr>
          <a:xfrm>
            <a:off x="4688075" y="977575"/>
            <a:ext cx="3909900" cy="1816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1" name="Shape 1001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4700349" y="2500724"/>
            <a:ext cx="3909874" cy="2860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2" name="Shape 1002"/>
          <p:cNvCxnSpPr>
            <a:stCxn id="1003" idx="7"/>
            <a:endCxn id="1004" idx="3"/>
          </p:cNvCxnSpPr>
          <p:nvPr/>
        </p:nvCxnSpPr>
        <p:spPr>
          <a:xfrm rot="-5400000" flipH="1">
            <a:off x="4265328" y="2978646"/>
            <a:ext cx="4065600" cy="446700"/>
          </a:xfrm>
          <a:prstGeom prst="curvedConnector5">
            <a:avLst>
              <a:gd name="adj1" fmla="val 910"/>
              <a:gd name="adj2" fmla="val 49999"/>
              <a:gd name="adj3" fmla="val 10212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04" name="Shape 1004"/>
          <p:cNvSpPr/>
          <p:nvPr/>
        </p:nvSpPr>
        <p:spPr>
          <a:xfrm>
            <a:off x="6502800" y="51258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Shape 1005"/>
          <p:cNvSpPr/>
          <p:nvPr/>
        </p:nvSpPr>
        <p:spPr>
          <a:xfrm>
            <a:off x="5841750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.84</a:t>
            </a:r>
          </a:p>
        </p:txBody>
      </p:sp>
      <p:sp>
        <p:nvSpPr>
          <p:cNvPr id="1006" name="Shape 1006"/>
          <p:cNvSpPr/>
          <p:nvPr/>
        </p:nvSpPr>
        <p:spPr>
          <a:xfrm>
            <a:off x="653939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.50</a:t>
            </a:r>
          </a:p>
        </p:txBody>
      </p:sp>
      <p:sp>
        <p:nvSpPr>
          <p:cNvPr id="1007" name="Shape 1007"/>
          <p:cNvSpPr/>
          <p:nvPr/>
        </p:nvSpPr>
        <p:spPr>
          <a:xfrm>
            <a:off x="7209172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.17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.68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</p:txBody>
      </p:sp>
      <p:sp>
        <p:nvSpPr>
          <p:cNvPr id="1008" name="Shape 1008"/>
          <p:cNvSpPr/>
          <p:nvPr/>
        </p:nvSpPr>
        <p:spPr>
          <a:xfrm>
            <a:off x="792704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.02.08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.79</a:t>
            </a:r>
          </a:p>
        </p:txBody>
      </p:sp>
      <p:cxnSp>
        <p:nvCxnSpPr>
          <p:cNvPr id="1009" name="Shape 1009"/>
          <p:cNvCxnSpPr>
            <a:endCxn id="1005" idx="2"/>
          </p:cNvCxnSpPr>
          <p:nvPr/>
        </p:nvCxnSpPr>
        <p:spPr>
          <a:xfrm rot="10800000">
            <a:off x="6015750" y="23683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0" name="Shape 1010"/>
          <p:cNvCxnSpPr/>
          <p:nvPr/>
        </p:nvCxnSpPr>
        <p:spPr>
          <a:xfrm rot="10800000">
            <a:off x="671340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1" name="Shape 1011"/>
          <p:cNvCxnSpPr/>
          <p:nvPr/>
        </p:nvCxnSpPr>
        <p:spPr>
          <a:xfrm rot="10800000">
            <a:off x="7383175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2" name="Shape 1012"/>
          <p:cNvCxnSpPr/>
          <p:nvPr/>
        </p:nvCxnSpPr>
        <p:spPr>
          <a:xfrm rot="10800000">
            <a:off x="810105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13" name="Shape 1013"/>
          <p:cNvSpPr txBox="1"/>
          <p:nvPr/>
        </p:nvSpPr>
        <p:spPr>
          <a:xfrm>
            <a:off x="4806625" y="1857775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Softmax</a:t>
            </a:r>
          </a:p>
        </p:txBody>
      </p:sp>
      <p:sp>
        <p:nvSpPr>
          <p:cNvPr id="1014" name="Shape 1014"/>
          <p:cNvSpPr txBox="1"/>
          <p:nvPr/>
        </p:nvSpPr>
        <p:spPr>
          <a:xfrm>
            <a:off x="581908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“e”</a:t>
            </a:r>
          </a:p>
        </p:txBody>
      </p:sp>
      <p:cxnSp>
        <p:nvCxnSpPr>
          <p:cNvPr id="1015" name="Shape 1015"/>
          <p:cNvCxnSpPr/>
          <p:nvPr/>
        </p:nvCxnSpPr>
        <p:spPr>
          <a:xfrm rot="10800000">
            <a:off x="6015750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16" name="Shape 1016"/>
          <p:cNvSpPr txBox="1"/>
          <p:nvPr/>
        </p:nvSpPr>
        <p:spPr>
          <a:xfrm>
            <a:off x="6502800" y="115052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17" name="Shape 1017"/>
          <p:cNvCxnSpPr/>
          <p:nvPr/>
        </p:nvCxnSpPr>
        <p:spPr>
          <a:xfrm rot="10800000">
            <a:off x="6699462" y="14763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18" name="Shape 1018"/>
          <p:cNvSpPr txBox="1"/>
          <p:nvPr/>
        </p:nvSpPr>
        <p:spPr>
          <a:xfrm>
            <a:off x="7186512" y="117977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19" name="Shape 1019"/>
          <p:cNvCxnSpPr/>
          <p:nvPr/>
        </p:nvCxnSpPr>
        <p:spPr>
          <a:xfrm rot="10800000">
            <a:off x="7383175" y="15055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20" name="Shape 1020"/>
          <p:cNvSpPr txBox="1"/>
          <p:nvPr/>
        </p:nvSpPr>
        <p:spPr>
          <a:xfrm>
            <a:off x="789043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“o”</a:t>
            </a:r>
          </a:p>
        </p:txBody>
      </p:sp>
      <p:cxnSp>
        <p:nvCxnSpPr>
          <p:cNvPr id="1021" name="Shape 1021"/>
          <p:cNvCxnSpPr/>
          <p:nvPr/>
        </p:nvCxnSpPr>
        <p:spPr>
          <a:xfrm rot="10800000">
            <a:off x="8101037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22" name="Shape 1022"/>
          <p:cNvSpPr txBox="1"/>
          <p:nvPr/>
        </p:nvSpPr>
        <p:spPr>
          <a:xfrm>
            <a:off x="4806625" y="1310450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</a:t>
            </a:r>
          </a:p>
        </p:txBody>
      </p:sp>
      <p:sp>
        <p:nvSpPr>
          <p:cNvPr id="1003" name="Shape 1003"/>
          <p:cNvSpPr/>
          <p:nvPr/>
        </p:nvSpPr>
        <p:spPr>
          <a:xfrm>
            <a:off x="5965950" y="11505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Shape 1023"/>
          <p:cNvSpPr/>
          <p:nvPr/>
        </p:nvSpPr>
        <p:spPr>
          <a:xfrm>
            <a:off x="7322952" y="5067697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Shape 1024"/>
          <p:cNvSpPr/>
          <p:nvPr/>
        </p:nvSpPr>
        <p:spPr>
          <a:xfrm>
            <a:off x="66517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Shape 1025"/>
          <p:cNvSpPr/>
          <p:nvPr/>
        </p:nvSpPr>
        <p:spPr>
          <a:xfrm>
            <a:off x="8020784" y="5095771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Shape 1026"/>
          <p:cNvSpPr/>
          <p:nvPr/>
        </p:nvSpPr>
        <p:spPr>
          <a:xfrm>
            <a:off x="73375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Shape 1027"/>
          <p:cNvSpPr/>
          <p:nvPr/>
        </p:nvSpPr>
        <p:spPr>
          <a:xfrm>
            <a:off x="6977175" y="931375"/>
            <a:ext cx="1727700" cy="450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Shape 1028"/>
          <p:cNvSpPr/>
          <p:nvPr/>
        </p:nvSpPr>
        <p:spPr>
          <a:xfrm>
            <a:off x="6467825" y="931382"/>
            <a:ext cx="1727700" cy="3505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Shape 1029"/>
          <p:cNvSpPr txBox="1"/>
          <p:nvPr/>
        </p:nvSpPr>
        <p:spPr>
          <a:xfrm>
            <a:off x="171925" y="1172450"/>
            <a:ext cx="3104675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" sz="2400" kern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h,e,l,o</a:t>
            </a: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test-time sample characters one at a time, feed back to model</a:t>
            </a:r>
          </a:p>
        </p:txBody>
      </p:sp>
      <p:sp>
        <p:nvSpPr>
          <p:cNvPr id="33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9855695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Shape 1034"/>
          <p:cNvSpPr/>
          <p:nvPr/>
        </p:nvSpPr>
        <p:spPr>
          <a:xfrm>
            <a:off x="4688075" y="977575"/>
            <a:ext cx="3909900" cy="1816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6" name="Shape 1036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4700349" y="2500724"/>
            <a:ext cx="3909874" cy="2860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7" name="Shape 1037"/>
          <p:cNvCxnSpPr>
            <a:stCxn id="1038" idx="7"/>
            <a:endCxn id="1039" idx="3"/>
          </p:cNvCxnSpPr>
          <p:nvPr/>
        </p:nvCxnSpPr>
        <p:spPr>
          <a:xfrm rot="-5400000" flipH="1">
            <a:off x="4265328" y="2978646"/>
            <a:ext cx="4065600" cy="446700"/>
          </a:xfrm>
          <a:prstGeom prst="curvedConnector5">
            <a:avLst>
              <a:gd name="adj1" fmla="val 910"/>
              <a:gd name="adj2" fmla="val 49999"/>
              <a:gd name="adj3" fmla="val 10212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39" name="Shape 1039"/>
          <p:cNvSpPr/>
          <p:nvPr/>
        </p:nvSpPr>
        <p:spPr>
          <a:xfrm>
            <a:off x="6502800" y="51258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Shape 1040"/>
          <p:cNvSpPr/>
          <p:nvPr/>
        </p:nvSpPr>
        <p:spPr>
          <a:xfrm>
            <a:off x="5841750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.84</a:t>
            </a:r>
          </a:p>
        </p:txBody>
      </p:sp>
      <p:sp>
        <p:nvSpPr>
          <p:cNvPr id="1041" name="Shape 1041"/>
          <p:cNvSpPr/>
          <p:nvPr/>
        </p:nvSpPr>
        <p:spPr>
          <a:xfrm>
            <a:off x="653939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.50</a:t>
            </a:r>
          </a:p>
        </p:txBody>
      </p:sp>
      <p:sp>
        <p:nvSpPr>
          <p:cNvPr id="1042" name="Shape 1042"/>
          <p:cNvSpPr/>
          <p:nvPr/>
        </p:nvSpPr>
        <p:spPr>
          <a:xfrm>
            <a:off x="7209172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.17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.68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</p:txBody>
      </p:sp>
      <p:sp>
        <p:nvSpPr>
          <p:cNvPr id="1043" name="Shape 1043"/>
          <p:cNvSpPr/>
          <p:nvPr/>
        </p:nvSpPr>
        <p:spPr>
          <a:xfrm>
            <a:off x="792704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.02.08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.79</a:t>
            </a:r>
          </a:p>
        </p:txBody>
      </p:sp>
      <p:cxnSp>
        <p:nvCxnSpPr>
          <p:cNvPr id="1044" name="Shape 1044"/>
          <p:cNvCxnSpPr>
            <a:endCxn id="1040" idx="2"/>
          </p:cNvCxnSpPr>
          <p:nvPr/>
        </p:nvCxnSpPr>
        <p:spPr>
          <a:xfrm rot="10800000">
            <a:off x="6015750" y="23683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5" name="Shape 1045"/>
          <p:cNvCxnSpPr/>
          <p:nvPr/>
        </p:nvCxnSpPr>
        <p:spPr>
          <a:xfrm rot="10800000">
            <a:off x="671340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6" name="Shape 1046"/>
          <p:cNvCxnSpPr/>
          <p:nvPr/>
        </p:nvCxnSpPr>
        <p:spPr>
          <a:xfrm rot="10800000">
            <a:off x="7383175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47" name="Shape 1047"/>
          <p:cNvCxnSpPr/>
          <p:nvPr/>
        </p:nvCxnSpPr>
        <p:spPr>
          <a:xfrm rot="10800000">
            <a:off x="810105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48" name="Shape 1048"/>
          <p:cNvSpPr txBox="1"/>
          <p:nvPr/>
        </p:nvSpPr>
        <p:spPr>
          <a:xfrm>
            <a:off x="4806625" y="1857775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Softmax</a:t>
            </a:r>
          </a:p>
        </p:txBody>
      </p:sp>
      <p:sp>
        <p:nvSpPr>
          <p:cNvPr id="1049" name="Shape 1049"/>
          <p:cNvSpPr txBox="1"/>
          <p:nvPr/>
        </p:nvSpPr>
        <p:spPr>
          <a:xfrm>
            <a:off x="581908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“e”</a:t>
            </a:r>
          </a:p>
        </p:txBody>
      </p:sp>
      <p:cxnSp>
        <p:nvCxnSpPr>
          <p:cNvPr id="1050" name="Shape 1050"/>
          <p:cNvCxnSpPr/>
          <p:nvPr/>
        </p:nvCxnSpPr>
        <p:spPr>
          <a:xfrm rot="10800000">
            <a:off x="6015750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1" name="Shape 1051"/>
          <p:cNvSpPr txBox="1"/>
          <p:nvPr/>
        </p:nvSpPr>
        <p:spPr>
          <a:xfrm>
            <a:off x="6502800" y="115052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52" name="Shape 1052"/>
          <p:cNvCxnSpPr/>
          <p:nvPr/>
        </p:nvCxnSpPr>
        <p:spPr>
          <a:xfrm rot="10800000">
            <a:off x="6699462" y="14763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3" name="Shape 1053"/>
          <p:cNvSpPr txBox="1"/>
          <p:nvPr/>
        </p:nvSpPr>
        <p:spPr>
          <a:xfrm>
            <a:off x="7186512" y="117977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54" name="Shape 1054"/>
          <p:cNvCxnSpPr/>
          <p:nvPr/>
        </p:nvCxnSpPr>
        <p:spPr>
          <a:xfrm rot="10800000">
            <a:off x="7383175" y="15055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5" name="Shape 1055"/>
          <p:cNvSpPr txBox="1"/>
          <p:nvPr/>
        </p:nvSpPr>
        <p:spPr>
          <a:xfrm>
            <a:off x="789043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“o”</a:t>
            </a:r>
          </a:p>
        </p:txBody>
      </p:sp>
      <p:cxnSp>
        <p:nvCxnSpPr>
          <p:cNvPr id="1056" name="Shape 1056"/>
          <p:cNvCxnSpPr/>
          <p:nvPr/>
        </p:nvCxnSpPr>
        <p:spPr>
          <a:xfrm rot="10800000">
            <a:off x="8101037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57" name="Shape 1057"/>
          <p:cNvSpPr txBox="1"/>
          <p:nvPr/>
        </p:nvSpPr>
        <p:spPr>
          <a:xfrm>
            <a:off x="4806625" y="1310450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</a:t>
            </a:r>
          </a:p>
        </p:txBody>
      </p:sp>
      <p:sp>
        <p:nvSpPr>
          <p:cNvPr id="1038" name="Shape 1038"/>
          <p:cNvSpPr/>
          <p:nvPr/>
        </p:nvSpPr>
        <p:spPr>
          <a:xfrm>
            <a:off x="5965950" y="11505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Shape 1058"/>
          <p:cNvSpPr/>
          <p:nvPr/>
        </p:nvSpPr>
        <p:spPr>
          <a:xfrm>
            <a:off x="7322952" y="5067697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Shape 1059"/>
          <p:cNvSpPr/>
          <p:nvPr/>
        </p:nvSpPr>
        <p:spPr>
          <a:xfrm>
            <a:off x="66517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Shape 1060"/>
          <p:cNvSpPr/>
          <p:nvPr/>
        </p:nvSpPr>
        <p:spPr>
          <a:xfrm>
            <a:off x="8020784" y="5095771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Shape 1061"/>
          <p:cNvSpPr/>
          <p:nvPr/>
        </p:nvSpPr>
        <p:spPr>
          <a:xfrm>
            <a:off x="73375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Shape 1062"/>
          <p:cNvSpPr/>
          <p:nvPr/>
        </p:nvSpPr>
        <p:spPr>
          <a:xfrm>
            <a:off x="6977175" y="931375"/>
            <a:ext cx="1727700" cy="450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Shape 1063"/>
          <p:cNvSpPr txBox="1"/>
          <p:nvPr/>
        </p:nvSpPr>
        <p:spPr>
          <a:xfrm>
            <a:off x="171925" y="1172450"/>
            <a:ext cx="3104675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" sz="2400" kern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h,e,l,o</a:t>
            </a: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test-time sample characters one at a time, feed back to model</a:t>
            </a:r>
          </a:p>
        </p:txBody>
      </p:sp>
      <p:sp>
        <p:nvSpPr>
          <p:cNvPr id="32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16561483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Shape 1068"/>
          <p:cNvSpPr/>
          <p:nvPr/>
        </p:nvSpPr>
        <p:spPr>
          <a:xfrm>
            <a:off x="4688075" y="977575"/>
            <a:ext cx="3909900" cy="1816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0" name="Shape 1070"/>
          <p:cNvPicPr preferRelativeResize="0"/>
          <p:nvPr/>
        </p:nvPicPr>
        <p:blipFill rotWithShape="1">
          <a:blip r:embed="rId3">
            <a:alphaModFix/>
          </a:blip>
          <a:srcRect t="8983"/>
          <a:stretch/>
        </p:blipFill>
        <p:spPr>
          <a:xfrm>
            <a:off x="4700349" y="2500724"/>
            <a:ext cx="3909874" cy="2860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1" name="Shape 1071"/>
          <p:cNvCxnSpPr>
            <a:stCxn id="1072" idx="7"/>
            <a:endCxn id="1073" idx="3"/>
          </p:cNvCxnSpPr>
          <p:nvPr/>
        </p:nvCxnSpPr>
        <p:spPr>
          <a:xfrm rot="-5400000" flipH="1">
            <a:off x="4265328" y="2978646"/>
            <a:ext cx="4065600" cy="446700"/>
          </a:xfrm>
          <a:prstGeom prst="curvedConnector5">
            <a:avLst>
              <a:gd name="adj1" fmla="val 910"/>
              <a:gd name="adj2" fmla="val 49999"/>
              <a:gd name="adj3" fmla="val 10212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73" name="Shape 1073"/>
          <p:cNvSpPr/>
          <p:nvPr/>
        </p:nvSpPr>
        <p:spPr>
          <a:xfrm>
            <a:off x="6502800" y="5125850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Shape 1074"/>
          <p:cNvSpPr/>
          <p:nvPr/>
        </p:nvSpPr>
        <p:spPr>
          <a:xfrm>
            <a:off x="5841750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.13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.84</a:t>
            </a:r>
          </a:p>
        </p:txBody>
      </p:sp>
      <p:sp>
        <p:nvSpPr>
          <p:cNvPr id="1075" name="Shape 1075"/>
          <p:cNvSpPr/>
          <p:nvPr/>
        </p:nvSpPr>
        <p:spPr>
          <a:xfrm>
            <a:off x="653939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.20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.05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.50</a:t>
            </a:r>
          </a:p>
        </p:txBody>
      </p:sp>
      <p:sp>
        <p:nvSpPr>
          <p:cNvPr id="1076" name="Shape 1076"/>
          <p:cNvSpPr/>
          <p:nvPr/>
        </p:nvSpPr>
        <p:spPr>
          <a:xfrm>
            <a:off x="7209172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.17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.68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.03</a:t>
            </a:r>
          </a:p>
        </p:txBody>
      </p:sp>
      <p:sp>
        <p:nvSpPr>
          <p:cNvPr id="1077" name="Shape 1077"/>
          <p:cNvSpPr/>
          <p:nvPr/>
        </p:nvSpPr>
        <p:spPr>
          <a:xfrm>
            <a:off x="7927047" y="1672075"/>
            <a:ext cx="348000" cy="6963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.11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.02.08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9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.79</a:t>
            </a:r>
          </a:p>
        </p:txBody>
      </p:sp>
      <p:cxnSp>
        <p:nvCxnSpPr>
          <p:cNvPr id="1078" name="Shape 1078"/>
          <p:cNvCxnSpPr>
            <a:endCxn id="1074" idx="2"/>
          </p:cNvCxnSpPr>
          <p:nvPr/>
        </p:nvCxnSpPr>
        <p:spPr>
          <a:xfrm rot="10800000">
            <a:off x="6015750" y="23683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79" name="Shape 1079"/>
          <p:cNvCxnSpPr/>
          <p:nvPr/>
        </p:nvCxnSpPr>
        <p:spPr>
          <a:xfrm rot="10800000">
            <a:off x="671340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80" name="Shape 1080"/>
          <p:cNvCxnSpPr/>
          <p:nvPr/>
        </p:nvCxnSpPr>
        <p:spPr>
          <a:xfrm rot="10800000">
            <a:off x="7383175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81" name="Shape 1081"/>
          <p:cNvCxnSpPr/>
          <p:nvPr/>
        </p:nvCxnSpPr>
        <p:spPr>
          <a:xfrm rot="10800000">
            <a:off x="8101050" y="23685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82" name="Shape 1082"/>
          <p:cNvSpPr txBox="1"/>
          <p:nvPr/>
        </p:nvSpPr>
        <p:spPr>
          <a:xfrm>
            <a:off x="4806625" y="1857775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Softmax</a:t>
            </a:r>
          </a:p>
        </p:txBody>
      </p:sp>
      <p:sp>
        <p:nvSpPr>
          <p:cNvPr id="1083" name="Shape 1083"/>
          <p:cNvSpPr txBox="1"/>
          <p:nvPr/>
        </p:nvSpPr>
        <p:spPr>
          <a:xfrm>
            <a:off x="581908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“e”</a:t>
            </a:r>
          </a:p>
        </p:txBody>
      </p:sp>
      <p:cxnSp>
        <p:nvCxnSpPr>
          <p:cNvPr id="1084" name="Shape 1084"/>
          <p:cNvCxnSpPr/>
          <p:nvPr/>
        </p:nvCxnSpPr>
        <p:spPr>
          <a:xfrm rot="10800000">
            <a:off x="6015750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85" name="Shape 1085"/>
          <p:cNvSpPr txBox="1"/>
          <p:nvPr/>
        </p:nvSpPr>
        <p:spPr>
          <a:xfrm>
            <a:off x="6502800" y="115052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86" name="Shape 1086"/>
          <p:cNvCxnSpPr/>
          <p:nvPr/>
        </p:nvCxnSpPr>
        <p:spPr>
          <a:xfrm rot="10800000">
            <a:off x="6699462" y="147632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87" name="Shape 1087"/>
          <p:cNvSpPr txBox="1"/>
          <p:nvPr/>
        </p:nvSpPr>
        <p:spPr>
          <a:xfrm>
            <a:off x="7186512" y="1179775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“l”</a:t>
            </a:r>
          </a:p>
        </p:txBody>
      </p:sp>
      <p:cxnSp>
        <p:nvCxnSpPr>
          <p:cNvPr id="1088" name="Shape 1088"/>
          <p:cNvCxnSpPr/>
          <p:nvPr/>
        </p:nvCxnSpPr>
        <p:spPr>
          <a:xfrm rot="10800000">
            <a:off x="7383175" y="1505575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89" name="Shape 1089"/>
          <p:cNvSpPr txBox="1"/>
          <p:nvPr/>
        </p:nvSpPr>
        <p:spPr>
          <a:xfrm>
            <a:off x="7890437" y="1172450"/>
            <a:ext cx="421200" cy="40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“o”</a:t>
            </a:r>
          </a:p>
        </p:txBody>
      </p:sp>
      <p:cxnSp>
        <p:nvCxnSpPr>
          <p:cNvPr id="1090" name="Shape 1090"/>
          <p:cNvCxnSpPr/>
          <p:nvPr/>
        </p:nvCxnSpPr>
        <p:spPr>
          <a:xfrm rot="10800000">
            <a:off x="8101037" y="1498250"/>
            <a:ext cx="0" cy="13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91" name="Shape 1091"/>
          <p:cNvSpPr txBox="1"/>
          <p:nvPr/>
        </p:nvSpPr>
        <p:spPr>
          <a:xfrm>
            <a:off x="4806625" y="1310450"/>
            <a:ext cx="998700" cy="32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1400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</a:t>
            </a:r>
          </a:p>
        </p:txBody>
      </p:sp>
      <p:sp>
        <p:nvSpPr>
          <p:cNvPr id="1072" name="Shape 1072"/>
          <p:cNvSpPr/>
          <p:nvPr/>
        </p:nvSpPr>
        <p:spPr>
          <a:xfrm>
            <a:off x="5965950" y="11505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2" name="Shape 1092"/>
          <p:cNvCxnSpPr>
            <a:stCxn id="1093" idx="7"/>
            <a:endCxn id="1094" idx="3"/>
          </p:cNvCxnSpPr>
          <p:nvPr/>
        </p:nvCxnSpPr>
        <p:spPr>
          <a:xfrm rot="-5400000" flipH="1">
            <a:off x="5085528" y="2920446"/>
            <a:ext cx="3931200" cy="581100"/>
          </a:xfrm>
          <a:prstGeom prst="curvedConnector5">
            <a:avLst>
              <a:gd name="adj1" fmla="val -6532"/>
              <a:gd name="adj2" fmla="val 49995"/>
              <a:gd name="adj3" fmla="val 10520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94" name="Shape 1094"/>
          <p:cNvSpPr/>
          <p:nvPr/>
        </p:nvSpPr>
        <p:spPr>
          <a:xfrm>
            <a:off x="7322952" y="5067697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Shape 1093"/>
          <p:cNvSpPr/>
          <p:nvPr/>
        </p:nvSpPr>
        <p:spPr>
          <a:xfrm>
            <a:off x="66517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5" name="Shape 1095"/>
          <p:cNvCxnSpPr>
            <a:stCxn id="1096" idx="7"/>
            <a:endCxn id="1097" idx="3"/>
          </p:cNvCxnSpPr>
          <p:nvPr/>
        </p:nvCxnSpPr>
        <p:spPr>
          <a:xfrm rot="-5400000" flipH="1">
            <a:off x="5763378" y="2928396"/>
            <a:ext cx="3959100" cy="593100"/>
          </a:xfrm>
          <a:prstGeom prst="curvedConnector5">
            <a:avLst>
              <a:gd name="adj1" fmla="val -6486"/>
              <a:gd name="adj2" fmla="val 49998"/>
              <a:gd name="adj3" fmla="val 103246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097" name="Shape 1097"/>
          <p:cNvSpPr/>
          <p:nvPr/>
        </p:nvSpPr>
        <p:spPr>
          <a:xfrm>
            <a:off x="8020784" y="5095771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Shape 1096"/>
          <p:cNvSpPr/>
          <p:nvPr/>
        </p:nvSpPr>
        <p:spPr>
          <a:xfrm>
            <a:off x="7337550" y="1226725"/>
            <a:ext cx="127500" cy="127500"/>
          </a:xfrm>
          <a:prstGeom prst="ellipse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14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Shape 1098"/>
          <p:cNvSpPr txBox="1"/>
          <p:nvPr/>
        </p:nvSpPr>
        <p:spPr>
          <a:xfrm>
            <a:off x="171925" y="1172450"/>
            <a:ext cx="3104675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Character-level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Language Model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b="1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Sampling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b="1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Vocabulary: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" sz="2400" kern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h,e,l,o</a:t>
            </a:r>
            <a:r>
              <a:rPr lang="en" sz="24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sz="2400" kern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" sz="2200" kern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 test-time sample characters one at a time, feed back to model</a:t>
            </a:r>
          </a:p>
        </p:txBody>
      </p:sp>
      <p:sp>
        <p:nvSpPr>
          <p:cNvPr id="33" name="Slide Number Placeholder 4"/>
          <p:cNvSpPr txBox="1">
            <a:spLocks/>
          </p:cNvSpPr>
          <p:nvPr/>
        </p:nvSpPr>
        <p:spPr bwMode="auto">
          <a:xfrm>
            <a:off x="1828800" y="64008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bg1">
                    <a:lumMod val="50000"/>
                  </a:schemeClr>
                </a:solidFill>
                <a:latin typeface="Arial" pitchFamily="-112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2pPr>
            <a:lvl3pPr marL="9144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3pPr>
            <a:lvl4pPr marL="13716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4pPr>
            <a:lvl5pPr marL="1828800" algn="ctr" rtl="0" eaLnBrk="0" fontAlgn="base" hangingPunct="0">
              <a:spcBef>
                <a:spcPct val="5000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5pPr>
            <a:lvl6pPr marL="22860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6pPr>
            <a:lvl7pPr marL="27432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7pPr>
            <a:lvl8pPr marL="32004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8pPr>
            <a:lvl9pPr marL="3657600" algn="l" defTabSz="457200" rtl="0" eaLnBrk="1" latinLnBrk="0" hangingPunct="1">
              <a:defRPr sz="1200" kern="1200">
                <a:solidFill>
                  <a:schemeClr val="tx1"/>
                </a:solidFill>
                <a:latin typeface="Arial" pitchFamily="-97" charset="0"/>
                <a:ea typeface="ＭＳ Ｐゴシック" pitchFamily="-97" charset="-128"/>
                <a:cs typeface="ＭＳ Ｐゴシック" pitchFamily="-97" charset="-128"/>
              </a:defRPr>
            </a:lvl9pPr>
          </a:lstStyle>
          <a:p>
            <a:pPr algn="ctr">
              <a:defRPr/>
            </a:pPr>
            <a:r>
              <a:rPr lang="en-US" sz="1200" dirty="0"/>
              <a:t>Slide Credit: </a:t>
            </a:r>
            <a:r>
              <a:rPr lang="en-US" sz="1200" dirty="0" err="1"/>
              <a:t>Fei-Fei</a:t>
            </a:r>
            <a:r>
              <a:rPr lang="en-US" sz="1200" dirty="0"/>
              <a:t> Li, Justin Johnson, Serena Yeung, CS 231n</a:t>
            </a:r>
          </a:p>
        </p:txBody>
      </p:sp>
    </p:spTree>
    <p:extLst>
      <p:ext uri="{BB962C8B-B14F-4D97-AF65-F5344CB8AC3E}">
        <p14:creationId xmlns:p14="http://schemas.microsoft.com/office/powerpoint/2010/main" val="2771969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parity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36637"/>
            <a:ext cx="8991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Data transmission in communication systems</a:t>
            </a:r>
          </a:p>
          <a:p>
            <a:r>
              <a:rPr lang="en-US" sz="3000" dirty="0"/>
              <a:t>A source sends a </a:t>
            </a:r>
            <a:r>
              <a:rPr lang="en-US" sz="3000" dirty="0" err="1"/>
              <a:t>bitstream</a:t>
            </a:r>
            <a:r>
              <a:rPr lang="en-US" sz="3000" dirty="0"/>
              <a:t> to a receiver</a:t>
            </a:r>
          </a:p>
          <a:p>
            <a:r>
              <a:rPr lang="en-US" sz="3000" dirty="0"/>
              <a:t>How can we detect if one bit is reversed?</a:t>
            </a:r>
          </a:p>
          <a:p>
            <a:r>
              <a:rPr lang="en-US" sz="3000" dirty="0"/>
              <a:t>Add a parity bit to the end of each stream</a:t>
            </a:r>
          </a:p>
          <a:p>
            <a:r>
              <a:rPr lang="en-US" sz="3000" dirty="0"/>
              <a:t>Agree that streams have even number of ones</a:t>
            </a:r>
          </a:p>
          <a:p>
            <a:r>
              <a:rPr lang="en-US" sz="3000" dirty="0"/>
              <a:t>If #1s in stream is odd, add a parity bit 1 to make total even</a:t>
            </a:r>
          </a:p>
          <a:p>
            <a:r>
              <a:rPr lang="en-US" sz="3000" dirty="0"/>
              <a:t>If #1s in stream is even, add a parity bit 0 to leave total even</a:t>
            </a:r>
          </a:p>
          <a:p>
            <a:r>
              <a:rPr lang="en-US" sz="3000" dirty="0"/>
              <a:t>When stream is received if total number of bits is odd, there is an error</a:t>
            </a:r>
          </a:p>
          <a:p>
            <a:pPr lvl="1"/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3718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Basic Feed-forward Network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40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</p:spTree>
    <p:extLst>
      <p:ext uri="{BB962C8B-B14F-4D97-AF65-F5344CB8AC3E}">
        <p14:creationId xmlns:p14="http://schemas.microsoft.com/office/powerpoint/2010/main" val="87449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 animBg="1"/>
      <p:bldP spid="81" grpId="0" animBg="1"/>
      <p:bldP spid="13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Basic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41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402263" y="333728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666903" y="2595340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75708" y="4037169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55" name="Straight Arrow Connector 54"/>
          <p:cNvCxnSpPr>
            <a:stCxn id="54" idx="0"/>
            <a:endCxn id="52" idx="2"/>
          </p:cNvCxnSpPr>
          <p:nvPr/>
        </p:nvCxnSpPr>
        <p:spPr>
          <a:xfrm flipH="1" flipV="1">
            <a:off x="4289025" y="373047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0"/>
            <a:endCxn id="53" idx="2"/>
          </p:cNvCxnSpPr>
          <p:nvPr/>
        </p:nvCxnSpPr>
        <p:spPr>
          <a:xfrm flipV="1">
            <a:off x="4289025" y="298853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728321" y="282807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992961" y="2086137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501766" y="3527966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60" name="Straight Arrow Connector 59"/>
          <p:cNvCxnSpPr>
            <a:stCxn id="59" idx="0"/>
            <a:endCxn id="57" idx="2"/>
          </p:cNvCxnSpPr>
          <p:nvPr/>
        </p:nvCxnSpPr>
        <p:spPr>
          <a:xfrm flipH="1" flipV="1">
            <a:off x="6615083" y="322127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0"/>
            <a:endCxn id="58" idx="2"/>
          </p:cNvCxnSpPr>
          <p:nvPr/>
        </p:nvCxnSpPr>
        <p:spPr>
          <a:xfrm flipV="1">
            <a:off x="6615083" y="247932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79" idx="3"/>
            <a:endCxn id="52" idx="1"/>
          </p:cNvCxnSpPr>
          <p:nvPr/>
        </p:nvCxnSpPr>
        <p:spPr>
          <a:xfrm flipV="1">
            <a:off x="2844828" y="3533877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52" idx="3"/>
            <a:endCxn id="57" idx="1"/>
          </p:cNvCxnSpPr>
          <p:nvPr/>
        </p:nvCxnSpPr>
        <p:spPr>
          <a:xfrm flipV="1">
            <a:off x="5175787" y="3024674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7501845" y="2515471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930623" y="442632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7537" y="392707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3</a:t>
            </a:r>
          </a:p>
        </p:txBody>
      </p:sp>
    </p:spTree>
    <p:extLst>
      <p:ext uri="{BB962C8B-B14F-4D97-AF65-F5344CB8AC3E}">
        <p14:creationId xmlns:p14="http://schemas.microsoft.com/office/powerpoint/2010/main" val="247552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7" grpId="0" animBg="1"/>
      <p:bldP spid="5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Basic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42</a:t>
            </a:fld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071304" y="3817386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35944" y="3075445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844749" y="4517274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1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37" name="Straight Arrow Connector 36"/>
          <p:cNvCxnSpPr>
            <a:stCxn id="81" idx="0"/>
            <a:endCxn id="79" idx="2"/>
          </p:cNvCxnSpPr>
          <p:nvPr/>
        </p:nvCxnSpPr>
        <p:spPr>
          <a:xfrm flipH="1" flipV="1">
            <a:off x="1958066" y="4210578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9" idx="0"/>
            <a:endCxn id="80" idx="2"/>
          </p:cNvCxnSpPr>
          <p:nvPr/>
        </p:nvCxnSpPr>
        <p:spPr>
          <a:xfrm flipV="1">
            <a:off x="1958066" y="3468637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599665" y="4906430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402263" y="333728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666903" y="2595340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75708" y="4037169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2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55" name="Straight Arrow Connector 54"/>
          <p:cNvCxnSpPr>
            <a:stCxn id="54" idx="0"/>
            <a:endCxn id="52" idx="2"/>
          </p:cNvCxnSpPr>
          <p:nvPr/>
        </p:nvCxnSpPr>
        <p:spPr>
          <a:xfrm flipH="1" flipV="1">
            <a:off x="4289025" y="373047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0"/>
            <a:endCxn id="53" idx="2"/>
          </p:cNvCxnSpPr>
          <p:nvPr/>
        </p:nvCxnSpPr>
        <p:spPr>
          <a:xfrm flipV="1">
            <a:off x="4289025" y="298853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5728321" y="282807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992961" y="2086137"/>
            <a:ext cx="1245956" cy="39319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y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501766" y="3527966"/>
            <a:ext cx="2228344" cy="389155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Oblique"/>
                <a:cs typeface="CMU Bright Oblique"/>
              </a:rPr>
              <a:t>x</a:t>
            </a:r>
            <a:r>
              <a:rPr lang="en-US" baseline="-25000" dirty="0">
                <a:solidFill>
                  <a:schemeClr val="tx1"/>
                </a:solidFill>
                <a:latin typeface="CMU Bright Oblique"/>
                <a:cs typeface="CMU Bright Oblique"/>
              </a:rPr>
              <a:t>3</a:t>
            </a:r>
            <a:endParaRPr lang="en-US" dirty="0">
              <a:solidFill>
                <a:schemeClr val="tx1"/>
              </a:solidFill>
              <a:latin typeface="CMU Bright Oblique"/>
              <a:cs typeface="CMU Bright Oblique"/>
            </a:endParaRPr>
          </a:p>
        </p:txBody>
      </p:sp>
      <p:cxnSp>
        <p:nvCxnSpPr>
          <p:cNvPr id="60" name="Straight Arrow Connector 59"/>
          <p:cNvCxnSpPr>
            <a:stCxn id="59" idx="0"/>
            <a:endCxn id="57" idx="2"/>
          </p:cNvCxnSpPr>
          <p:nvPr/>
        </p:nvCxnSpPr>
        <p:spPr>
          <a:xfrm flipH="1" flipV="1">
            <a:off x="6615083" y="322127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0"/>
            <a:endCxn id="58" idx="2"/>
          </p:cNvCxnSpPr>
          <p:nvPr/>
        </p:nvCxnSpPr>
        <p:spPr>
          <a:xfrm flipV="1">
            <a:off x="6615083" y="247932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79" idx="3"/>
            <a:endCxn id="52" idx="1"/>
          </p:cNvCxnSpPr>
          <p:nvPr/>
        </p:nvCxnSpPr>
        <p:spPr>
          <a:xfrm flipV="1">
            <a:off x="2844828" y="3533877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52" idx="3"/>
            <a:endCxn id="57" idx="1"/>
          </p:cNvCxnSpPr>
          <p:nvPr/>
        </p:nvCxnSpPr>
        <p:spPr>
          <a:xfrm flipV="1">
            <a:off x="5175787" y="3024674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7501845" y="2515471"/>
            <a:ext cx="552534" cy="50920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930623" y="442632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57537" y="3927074"/>
            <a:ext cx="71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</a:t>
            </a:r>
            <a:r>
              <a:rPr lang="en-US" i="1" dirty="0">
                <a:latin typeface="CMU Bright Roman"/>
                <a:cs typeface="CMU Bright Roman"/>
              </a:rPr>
              <a:t> </a:t>
            </a:r>
            <a:r>
              <a:rPr lang="en-US" dirty="0">
                <a:latin typeface="CMU Bright Roman"/>
                <a:cs typeface="CMU Bright Roman"/>
              </a:rPr>
              <a:t>= 3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13869" y="4013982"/>
            <a:ext cx="557435" cy="48010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01666" y="4362902"/>
            <a:ext cx="441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0</a:t>
            </a:r>
            <a:endParaRPr lang="en-US" dirty="0">
              <a:latin typeface="CMU Bright Oblique"/>
              <a:cs typeface="CMU Bright Oblique"/>
            </a:endParaRPr>
          </a:p>
        </p:txBody>
      </p:sp>
    </p:spTree>
    <p:extLst>
      <p:ext uri="{BB962C8B-B14F-4D97-AF65-F5344CB8AC3E}">
        <p14:creationId xmlns:p14="http://schemas.microsoft.com/office/powerpoint/2010/main" val="39964182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998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Classify a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restaurant review from Yelp! OR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movie review from IMDB OR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…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as positive or negative</a:t>
            </a:r>
          </a:p>
          <a:p>
            <a:pPr marL="0" indent="0">
              <a:buNone/>
            </a:pP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SemiBold"/>
                <a:cs typeface="CMU Bright SemiBold"/>
              </a:rPr>
              <a:t>Inputs:</a:t>
            </a:r>
            <a:r>
              <a:rPr lang="en-US" sz="2400" dirty="0">
                <a:latin typeface="CMU Bright Roman"/>
                <a:cs typeface="CMU Bright Roman"/>
              </a:rPr>
              <a:t> Multiple words, one or more sentences</a:t>
            </a:r>
          </a:p>
          <a:p>
            <a:r>
              <a:rPr lang="en-US" sz="2400" dirty="0">
                <a:latin typeface="CMU Bright SemiBold"/>
                <a:cs typeface="CMU Bright SemiBold"/>
              </a:rPr>
              <a:t>Outputs:</a:t>
            </a:r>
            <a:r>
              <a:rPr lang="en-US" sz="2400" dirty="0">
                <a:latin typeface="CMU Bright Roman"/>
                <a:cs typeface="CMU Bright Roman"/>
              </a:rPr>
              <a:t> Positive / Negative classification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“The food was really good”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“The chicken crossed the road because it was uncooked”</a:t>
            </a:r>
          </a:p>
        </p:txBody>
      </p:sp>
    </p:spTree>
    <p:extLst>
      <p:ext uri="{BB962C8B-B14F-4D97-AF65-F5344CB8AC3E}">
        <p14:creationId xmlns:p14="http://schemas.microsoft.com/office/powerpoint/2010/main" val="107844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cxnSp>
        <p:nvCxnSpPr>
          <p:cNvPr id="13" name="Straight Arrow Connector 12"/>
          <p:cNvCxnSpPr>
            <a:stCxn id="98" idx="3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5274161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5090907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23" idx="0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5191686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07970" y="2645764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3" name="Straight Arrow Connector 32"/>
          <p:cNvCxnSpPr>
            <a:stCxn id="23" idx="0"/>
            <a:endCxn id="32" idx="2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7179387" y="2004478"/>
            <a:ext cx="1158706" cy="535363"/>
            <a:chOff x="7179387" y="2004478"/>
            <a:chExt cx="1158706" cy="53536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57264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493948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493948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28454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2388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29637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01193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46921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493948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24057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28454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23411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45391" y="34377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07970" y="2645764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3" name="Straight Arrow Connector 32"/>
          <p:cNvCxnSpPr>
            <a:stCxn id="23" idx="0"/>
            <a:endCxn id="32" idx="2"/>
          </p:cNvCxnSpPr>
          <p:nvPr/>
        </p:nvCxnSpPr>
        <p:spPr>
          <a:xfrm flipV="1">
            <a:off x="775737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3627550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80588" y="3244623"/>
            <a:ext cx="1" cy="7673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2877224" y="2629380"/>
            <a:ext cx="1498802" cy="598859"/>
          </a:xfrm>
          <a:prstGeom prst="rect">
            <a:avLst/>
          </a:prstGeom>
          <a:solidFill>
            <a:schemeClr val="accent4">
              <a:lumMod val="75000"/>
              <a:alpha val="33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Ignore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31188" y="2645764"/>
            <a:ext cx="1498802" cy="598859"/>
          </a:xfrm>
          <a:prstGeom prst="rect">
            <a:avLst/>
          </a:prstGeom>
          <a:solidFill>
            <a:schemeClr val="accent4">
              <a:lumMod val="75000"/>
              <a:alpha val="33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Ignore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57294" y="345076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604871" y="344113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179387" y="2004478"/>
            <a:ext cx="1158706" cy="535363"/>
            <a:chOff x="7179387" y="2004478"/>
            <a:chExt cx="1158706" cy="53536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56037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525700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525700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60206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5563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61389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525700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60206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55163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764882" y="2992264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h = Sum(…)</a:t>
            </a:r>
          </a:p>
        </p:txBody>
      </p:sp>
      <p:cxnSp>
        <p:nvCxnSpPr>
          <p:cNvPr id="30" name="Straight Arrow Connector 29"/>
          <p:cNvCxnSpPr>
            <a:stCxn id="98" idx="0"/>
            <a:endCxn id="29" idx="2"/>
          </p:cNvCxnSpPr>
          <p:nvPr/>
        </p:nvCxnSpPr>
        <p:spPr>
          <a:xfrm flipV="1">
            <a:off x="1380589" y="3449544"/>
            <a:ext cx="3133694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0"/>
            <a:endCxn id="29" idx="2"/>
          </p:cNvCxnSpPr>
          <p:nvPr/>
        </p:nvCxnSpPr>
        <p:spPr>
          <a:xfrm flipV="1">
            <a:off x="3627551" y="3449544"/>
            <a:ext cx="886732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9" idx="2"/>
          </p:cNvCxnSpPr>
          <p:nvPr/>
        </p:nvCxnSpPr>
        <p:spPr>
          <a:xfrm flipH="1" flipV="1">
            <a:off x="4514283" y="3449544"/>
            <a:ext cx="3243088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66596" y="354711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70101" y="3806688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32069" y="35471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4111" y="159189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4111" y="6414694"/>
            <a:ext cx="4380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http://deeplearning.net/tutorial/lstm.html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062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RNN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9154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b="1" dirty="0"/>
              <a:t>Fill in the blanks:</a:t>
            </a:r>
          </a:p>
          <a:p>
            <a:pPr>
              <a:lnSpc>
                <a:spcPct val="200000"/>
              </a:lnSpc>
            </a:pPr>
            <a:r>
              <a:rPr lang="en-US" dirty="0"/>
              <a:t>I just took a _______</a:t>
            </a:r>
          </a:p>
          <a:p>
            <a:pPr>
              <a:lnSpc>
                <a:spcPct val="200000"/>
              </a:lnSpc>
            </a:pPr>
            <a:r>
              <a:rPr lang="en-US" dirty="0"/>
              <a:t>I’m tired; I just took a  _____</a:t>
            </a:r>
          </a:p>
          <a:p>
            <a:pPr>
              <a:lnSpc>
                <a:spcPct val="200000"/>
              </a:lnSpc>
            </a:pPr>
            <a:r>
              <a:rPr lang="en-US" sz="3000" dirty="0"/>
              <a:t>Finals were today; I’m tired; I just took a _____</a:t>
            </a:r>
          </a:p>
          <a:p>
            <a:pPr>
              <a:lnSpc>
                <a:spcPct val="200000"/>
              </a:lnSpc>
            </a:pP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5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endCxn id="98" idx="2"/>
          </p:cNvCxnSpPr>
          <p:nvPr/>
        </p:nvCxnSpPr>
        <p:spPr>
          <a:xfrm flipV="1">
            <a:off x="1380589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58699" y="5257008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78150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" name="Straight Arrow Connector 10"/>
          <p:cNvCxnSpPr>
            <a:endCxn id="10" idx="2"/>
          </p:cNvCxnSpPr>
          <p:nvPr/>
        </p:nvCxnSpPr>
        <p:spPr>
          <a:xfrm flipV="1">
            <a:off x="3627551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285001" y="5257008"/>
            <a:ext cx="685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food</a:t>
            </a:r>
          </a:p>
        </p:txBody>
      </p:sp>
      <p:cxnSp>
        <p:nvCxnSpPr>
          <p:cNvPr id="13" name="Straight Arrow Connector 12"/>
          <p:cNvCxnSpPr>
            <a:stCxn id="98" idx="3"/>
            <a:endCxn id="10" idx="1"/>
          </p:cNvCxnSpPr>
          <p:nvPr/>
        </p:nvCxnSpPr>
        <p:spPr>
          <a:xfrm>
            <a:off x="2129990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73485" y="460206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376952" y="45563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14283" y="461389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07969" y="432945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24" name="Straight Arrow Connector 23"/>
          <p:cNvCxnSpPr>
            <a:endCxn id="23" idx="2"/>
          </p:cNvCxnSpPr>
          <p:nvPr/>
        </p:nvCxnSpPr>
        <p:spPr>
          <a:xfrm flipV="1">
            <a:off x="7757370" y="4786735"/>
            <a:ext cx="0" cy="43796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392199" y="5257008"/>
            <a:ext cx="730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good</a:t>
            </a:r>
          </a:p>
        </p:txBody>
      </p:sp>
      <p:cxnSp>
        <p:nvCxnSpPr>
          <p:cNvPr id="26" name="Straight Arrow Connector 25"/>
          <p:cNvCxnSpPr>
            <a:endCxn id="23" idx="1"/>
          </p:cNvCxnSpPr>
          <p:nvPr/>
        </p:nvCxnSpPr>
        <p:spPr>
          <a:xfrm>
            <a:off x="6259809" y="455809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336595" y="4602069"/>
            <a:ext cx="575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n-1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5277512" y="4551630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764882" y="2992264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h = Sum(…)</a:t>
            </a:r>
          </a:p>
        </p:txBody>
      </p:sp>
      <p:cxnSp>
        <p:nvCxnSpPr>
          <p:cNvPr id="30" name="Straight Arrow Connector 29"/>
          <p:cNvCxnSpPr>
            <a:stCxn id="98" idx="0"/>
            <a:endCxn id="29" idx="2"/>
          </p:cNvCxnSpPr>
          <p:nvPr/>
        </p:nvCxnSpPr>
        <p:spPr>
          <a:xfrm flipV="1">
            <a:off x="1380589" y="3449544"/>
            <a:ext cx="3133694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0"/>
            <a:endCxn id="29" idx="2"/>
          </p:cNvCxnSpPr>
          <p:nvPr/>
        </p:nvCxnSpPr>
        <p:spPr>
          <a:xfrm flipV="1">
            <a:off x="3627551" y="3449544"/>
            <a:ext cx="886732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29" idx="2"/>
          </p:cNvCxnSpPr>
          <p:nvPr/>
        </p:nvCxnSpPr>
        <p:spPr>
          <a:xfrm flipH="1" flipV="1">
            <a:off x="4514283" y="3449544"/>
            <a:ext cx="3243088" cy="87991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66596" y="3547116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70101" y="3806688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32069" y="3547116"/>
            <a:ext cx="44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CMU Bright Oblique"/>
                <a:cs typeface="CMU Bright Oblique"/>
              </a:rPr>
              <a:t>h</a:t>
            </a:r>
            <a:r>
              <a:rPr lang="en-US" baseline="-25000" dirty="0" err="1">
                <a:latin typeface="CMU Bright Oblique"/>
                <a:cs typeface="CMU Bright Oblique"/>
              </a:rPr>
              <a:t>n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764882" y="1921171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41" name="Straight Arrow Connector 40"/>
          <p:cNvCxnSpPr>
            <a:stCxn id="29" idx="0"/>
            <a:endCxn id="40" idx="2"/>
          </p:cNvCxnSpPr>
          <p:nvPr/>
        </p:nvCxnSpPr>
        <p:spPr>
          <a:xfrm flipV="1">
            <a:off x="4514283" y="2520030"/>
            <a:ext cx="0" cy="47223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59189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Sentiment Classification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4111" y="6414694"/>
            <a:ext cx="4380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http://deeplearning.net/tutorial/lstm.html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934930" y="1324211"/>
            <a:ext cx="1158706" cy="535363"/>
            <a:chOff x="7179387" y="2004478"/>
            <a:chExt cx="1158706" cy="535363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79387" y="2007218"/>
              <a:ext cx="532623" cy="532623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02730" y="2004478"/>
              <a:ext cx="535363" cy="5353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58294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13807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Given an image, produce a sentence describing its contents</a:t>
            </a:r>
          </a:p>
          <a:p>
            <a:pPr marL="0" indent="0">
              <a:buNone/>
            </a:pPr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SemiBold"/>
                <a:cs typeface="CMU Bright SemiBold"/>
              </a:rPr>
              <a:t>Inputs:</a:t>
            </a:r>
            <a:r>
              <a:rPr lang="en-US" sz="2400" dirty="0">
                <a:latin typeface="CMU Bright Roman"/>
                <a:cs typeface="CMU Bright Roman"/>
              </a:rPr>
              <a:t> Image feature (from a CNN)</a:t>
            </a:r>
          </a:p>
          <a:p>
            <a:r>
              <a:rPr lang="en-US" sz="2400" dirty="0">
                <a:latin typeface="CMU Bright SemiBold"/>
                <a:cs typeface="CMU Bright SemiBold"/>
              </a:rPr>
              <a:t>Outputs:</a:t>
            </a:r>
            <a:r>
              <a:rPr lang="en-US" sz="2400" dirty="0">
                <a:latin typeface="CMU Bright Roman"/>
                <a:cs typeface="CMU Bright Roman"/>
              </a:rPr>
              <a:t> Multiple words (let’s consider one sentence)</a:t>
            </a: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3952879"/>
            <a:ext cx="1193512" cy="11935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33585" y="4301414"/>
            <a:ext cx="211670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 : The dog is hiding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594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  <p:bldP spid="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1181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878581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8" name="Straight Arrow Connector 17"/>
          <p:cNvCxnSpPr>
            <a:stCxn id="9" idx="3"/>
          </p:cNvCxnSpPr>
          <p:nvPr/>
        </p:nvCxnSpPr>
        <p:spPr>
          <a:xfrm>
            <a:off x="4377383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520878" y="367433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129990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65228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17569" y="293253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295678" y="1483022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557669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878581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617569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00702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631188" y="340364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12" name="Straight Arrow Connector 111"/>
          <p:cNvCxnSpPr>
            <a:stCxn id="16" idx="0"/>
            <a:endCxn id="98" idx="2"/>
          </p:cNvCxnSpPr>
          <p:nvPr/>
        </p:nvCxnSpPr>
        <p:spPr>
          <a:xfrm flipV="1">
            <a:off x="1380589" y="3860925"/>
            <a:ext cx="0" cy="45762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4111" y="1274373"/>
            <a:ext cx="8183743" cy="44687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Image Captioning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833" y="5245023"/>
            <a:ext cx="1193512" cy="119351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31188" y="4318553"/>
            <a:ext cx="1498802" cy="457280"/>
          </a:xfrm>
          <a:prstGeom prst="rect">
            <a:avLst/>
          </a:prstGeom>
          <a:solidFill>
            <a:schemeClr val="accent6">
              <a:lumMod val="60000"/>
              <a:lumOff val="40000"/>
              <a:alpha val="33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CNN</a:t>
            </a:r>
          </a:p>
        </p:txBody>
      </p:sp>
      <p:cxnSp>
        <p:nvCxnSpPr>
          <p:cNvPr id="17" name="Straight Arrow Connector 16"/>
          <p:cNvCxnSpPr>
            <a:stCxn id="5" idx="0"/>
            <a:endCxn id="16" idx="2"/>
          </p:cNvCxnSpPr>
          <p:nvPr/>
        </p:nvCxnSpPr>
        <p:spPr>
          <a:xfrm flipV="1">
            <a:off x="1380589" y="4775833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878581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25543" y="3401725"/>
            <a:ext cx="1498802" cy="457280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RNN</a:t>
            </a:r>
          </a:p>
        </p:txBody>
      </p:sp>
      <p:cxnSp>
        <p:nvCxnSpPr>
          <p:cNvPr id="18" name="Straight Arrow Connector 17"/>
          <p:cNvCxnSpPr>
            <a:stCxn id="9" idx="3"/>
            <a:endCxn id="13" idx="1"/>
          </p:cNvCxnSpPr>
          <p:nvPr/>
        </p:nvCxnSpPr>
        <p:spPr>
          <a:xfrm>
            <a:off x="4377383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520878" y="3674339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624345" y="36286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61676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129990" y="36303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265228" y="368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1</a:t>
            </a:r>
            <a:endParaRPr lang="en-US" dirty="0">
              <a:latin typeface="CMU Bright Oblique"/>
              <a:cs typeface="CMU Bright Oblique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17569" y="293253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869875" y="2934455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295678" y="1483022"/>
            <a:ext cx="64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The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565296" y="1483022"/>
            <a:ext cx="609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dog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541798" y="3628665"/>
            <a:ext cx="748160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557669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2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809975" y="2996160"/>
            <a:ext cx="441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MU Bright Oblique"/>
                <a:cs typeface="CMU Bright Oblique"/>
              </a:rPr>
              <a:t>h</a:t>
            </a:r>
            <a:r>
              <a:rPr lang="en-US" baseline="-25000" dirty="0">
                <a:latin typeface="CMU Bright Oblique"/>
                <a:cs typeface="CMU Bright Oblique"/>
              </a:rPr>
              <a:t>3</a:t>
            </a:r>
            <a:endParaRPr lang="en-US" dirty="0">
              <a:latin typeface="CMU Bright Oblique"/>
              <a:cs typeface="CMU Bright Oblique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878581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3617569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120474" y="2333676"/>
            <a:ext cx="1498802" cy="598859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Linear Classifier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5859462" y="1864486"/>
            <a:ext cx="0" cy="46919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3919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RNN Outputs: Image Captions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1411211"/>
            <a:ext cx="8367682" cy="4602761"/>
            <a:chOff x="457200" y="1650043"/>
            <a:chExt cx="8367682" cy="4602761"/>
          </a:xfrm>
        </p:grpSpPr>
        <p:pic>
          <p:nvPicPr>
            <p:cNvPr id="5" name="Picture 4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309"/>
            <a:stretch/>
          </p:blipFill>
          <p:spPr>
            <a:xfrm>
              <a:off x="457200" y="1650043"/>
              <a:ext cx="5614854" cy="4483347"/>
            </a:xfrm>
            <a:prstGeom prst="rect">
              <a:avLst/>
            </a:prstGeom>
          </p:spPr>
        </p:pic>
        <p:pic>
          <p:nvPicPr>
            <p:cNvPr id="6" name="Picture 5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532" r="51571"/>
            <a:stretch/>
          </p:blipFill>
          <p:spPr>
            <a:xfrm>
              <a:off x="6137185" y="1758601"/>
              <a:ext cx="2635120" cy="2279667"/>
            </a:xfrm>
            <a:prstGeom prst="rect">
              <a:avLst/>
            </a:prstGeom>
          </p:spPr>
        </p:pic>
        <p:pic>
          <p:nvPicPr>
            <p:cNvPr id="7" name="Picture 6" descr="Screenshot 2017-01-23 17.52.46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391" t="65849"/>
            <a:stretch/>
          </p:blipFill>
          <p:spPr>
            <a:xfrm>
              <a:off x="6072054" y="3994848"/>
              <a:ext cx="2752828" cy="2257956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494111" y="6414694"/>
            <a:ext cx="6230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3"/>
              </a:rPr>
              <a:t>Show and Tell: A Neural Image Caption Generator, CVPR 15</a:t>
            </a:r>
            <a:endParaRPr lang="en-US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5181238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RNN Outputs: Language Modeling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4111" y="6414694"/>
            <a:ext cx="5855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  <a:hlinkClick r:id="rId2"/>
              </a:rPr>
              <a:t>http://karpathy.github.io/2015/05/21/rnn-effectiveness/</a:t>
            </a:r>
            <a:r>
              <a:rPr lang="en-US" dirty="0">
                <a:latin typeface="CMU Bright Roman"/>
                <a:cs typeface="CMU Bright Roman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2985" y="1964856"/>
            <a:ext cx="518077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MU Bright Roman"/>
                <a:cs typeface="CMU Bright Roman"/>
              </a:rPr>
              <a:t>VIOLA: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Why, Salisbury must find his flesh and thought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That which I am not aps, not a man and in fire,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To show the reining of the raven and the wars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To grace my hand reproach within, and not a fair are hand,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That Caesar and my goodly father's world;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When I was heaven of presence and our fleets,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We spare with hours, but cut thy council I am great,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Murdered and by thy master's ready there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My power to give thee but so much as hell: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Some service in the noble bondman here,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Would show him to her wine.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60987" y="1964855"/>
            <a:ext cx="34075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MU Bright Roman"/>
                <a:cs typeface="CMU Bright Roman"/>
              </a:rPr>
              <a:t>KING LEAR: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O, if you were a feeble sight, the courtesy of your law,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Your sight and several breath, will wear the gods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With his heads, and my hands are </a:t>
            </a:r>
            <a:r>
              <a:rPr lang="en-US" sz="1600" dirty="0" err="1">
                <a:latin typeface="CMU Bright Roman"/>
                <a:cs typeface="CMU Bright Roman"/>
              </a:rPr>
              <a:t>wonder'd</a:t>
            </a:r>
            <a:r>
              <a:rPr lang="en-US" sz="1600" dirty="0">
                <a:latin typeface="CMU Bright Roman"/>
                <a:cs typeface="CMU Bright Roman"/>
              </a:rPr>
              <a:t> at the deeds,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So drop upon your lordship's head, and your opinion</a:t>
            </a:r>
          </a:p>
          <a:p>
            <a:r>
              <a:rPr lang="en-US" sz="1600" dirty="0">
                <a:latin typeface="CMU Bright Roman"/>
                <a:cs typeface="CMU Bright Roman"/>
              </a:rPr>
              <a:t>Shall be against your </a:t>
            </a:r>
            <a:r>
              <a:rPr lang="en-US" sz="1600" dirty="0" err="1">
                <a:latin typeface="CMU Bright Roman"/>
                <a:cs typeface="CMU Bright Roman"/>
              </a:rPr>
              <a:t>honour</a:t>
            </a:r>
            <a:r>
              <a:rPr lang="en-US" sz="1600" dirty="0">
                <a:latin typeface="CMU Bright Roman"/>
                <a:cs typeface="CMU Bright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879446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Input – Output Scenarios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210464" y="1497733"/>
            <a:ext cx="2491833" cy="946494"/>
            <a:chOff x="210464" y="1833229"/>
            <a:chExt cx="2491833" cy="946494"/>
          </a:xfrm>
        </p:grpSpPr>
        <p:grpSp>
          <p:nvGrpSpPr>
            <p:cNvPr id="6" name="Group 5"/>
            <p:cNvGrpSpPr/>
            <p:nvPr/>
          </p:nvGrpSpPr>
          <p:grpSpPr>
            <a:xfrm>
              <a:off x="2370923" y="1833229"/>
              <a:ext cx="331374" cy="946494"/>
              <a:chOff x="2370923" y="1833229"/>
              <a:chExt cx="331374" cy="946494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370923" y="2132713"/>
                <a:ext cx="331374" cy="347526"/>
              </a:xfrm>
              <a:prstGeom prst="rect">
                <a:avLst/>
              </a:prstGeom>
              <a:solidFill>
                <a:srgbClr val="FAC090">
                  <a:alpha val="33000"/>
                </a:srgbClr>
              </a:solidFill>
              <a:ln>
                <a:solidFill>
                  <a:schemeClr val="accent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26" name="Straight Arrow Connector 25"/>
              <p:cNvCxnSpPr/>
              <p:nvPr/>
            </p:nvCxnSpPr>
            <p:spPr>
              <a:xfrm flipV="1">
                <a:off x="2536610" y="2480239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>
              <a:xfrm flipV="1">
                <a:off x="2536610" y="1833229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210464" y="2132713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Single - Single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10464" y="2524852"/>
            <a:ext cx="4379551" cy="946494"/>
            <a:chOff x="210464" y="2860348"/>
            <a:chExt cx="4379551" cy="946494"/>
          </a:xfrm>
        </p:grpSpPr>
        <p:grpSp>
          <p:nvGrpSpPr>
            <p:cNvPr id="7" name="Group 6"/>
            <p:cNvGrpSpPr/>
            <p:nvPr/>
          </p:nvGrpSpPr>
          <p:grpSpPr>
            <a:xfrm>
              <a:off x="2370923" y="2860348"/>
              <a:ext cx="2219092" cy="946494"/>
              <a:chOff x="2370923" y="2860348"/>
              <a:chExt cx="2219092" cy="946494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2370923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37" name="Straight Arrow Connector 36"/>
              <p:cNvCxnSpPr>
                <a:endCxn id="27" idx="2"/>
              </p:cNvCxnSpPr>
              <p:nvPr/>
            </p:nvCxnSpPr>
            <p:spPr>
              <a:xfrm flipV="1">
                <a:off x="2536610" y="350735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>
                <a:stCxn id="27" idx="3"/>
              </p:cNvCxnSpPr>
              <p:nvPr/>
            </p:nvCxnSpPr>
            <p:spPr>
              <a:xfrm>
                <a:off x="2702297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ectangle 38"/>
              <p:cNvSpPr/>
              <p:nvPr/>
            </p:nvSpPr>
            <p:spPr>
              <a:xfrm>
                <a:off x="3004049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0" name="Straight Arrow Connector 39"/>
              <p:cNvCxnSpPr/>
              <p:nvPr/>
            </p:nvCxnSpPr>
            <p:spPr>
              <a:xfrm flipV="1">
                <a:off x="3168223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/>
              <p:nvPr/>
            </p:nvCxnSpPr>
            <p:spPr>
              <a:xfrm>
                <a:off x="3333911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 41"/>
              <p:cNvSpPr/>
              <p:nvPr/>
            </p:nvSpPr>
            <p:spPr>
              <a:xfrm>
                <a:off x="3635663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 flipV="1">
                <a:off x="3799837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3956889" y="3333595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tangle 44"/>
              <p:cNvSpPr/>
              <p:nvPr/>
            </p:nvSpPr>
            <p:spPr>
              <a:xfrm>
                <a:off x="4258641" y="3159832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6" name="Straight Arrow Connector 45"/>
              <p:cNvCxnSpPr/>
              <p:nvPr/>
            </p:nvCxnSpPr>
            <p:spPr>
              <a:xfrm flipV="1">
                <a:off x="4422815" y="2860348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6" name="TextBox 75"/>
            <p:cNvSpPr txBox="1"/>
            <p:nvPr/>
          </p:nvSpPr>
          <p:spPr>
            <a:xfrm>
              <a:off x="210464" y="3138026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Single - Multiple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10464" y="3587858"/>
            <a:ext cx="4378038" cy="946494"/>
            <a:chOff x="210464" y="3923354"/>
            <a:chExt cx="4378038" cy="946494"/>
          </a:xfrm>
        </p:grpSpPr>
        <p:grpSp>
          <p:nvGrpSpPr>
            <p:cNvPr id="10" name="Group 9"/>
            <p:cNvGrpSpPr/>
            <p:nvPr/>
          </p:nvGrpSpPr>
          <p:grpSpPr>
            <a:xfrm>
              <a:off x="2365637" y="3923354"/>
              <a:ext cx="2222865" cy="946494"/>
              <a:chOff x="2365637" y="3923354"/>
              <a:chExt cx="2222865" cy="946494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2365637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 flipV="1">
                <a:off x="2536610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>
                <a:off x="2695499" y="4396601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ectangle 49"/>
              <p:cNvSpPr/>
              <p:nvPr/>
            </p:nvSpPr>
            <p:spPr>
              <a:xfrm>
                <a:off x="2997251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1" name="Straight Arrow Connector 50"/>
              <p:cNvCxnSpPr/>
              <p:nvPr/>
            </p:nvCxnSpPr>
            <p:spPr>
              <a:xfrm flipV="1">
                <a:off x="3161425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3318477" y="4396601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3620229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4" name="Straight Arrow Connector 53"/>
              <p:cNvCxnSpPr/>
              <p:nvPr/>
            </p:nvCxnSpPr>
            <p:spPr>
              <a:xfrm flipV="1">
                <a:off x="3784403" y="457036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Rectangle 54"/>
              <p:cNvSpPr/>
              <p:nvPr/>
            </p:nvSpPr>
            <p:spPr>
              <a:xfrm>
                <a:off x="4257128" y="4222838"/>
                <a:ext cx="331374" cy="34752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cxnSp>
            <p:nvCxnSpPr>
              <p:cNvPr id="56" name="Straight Arrow Connector 55"/>
              <p:cNvCxnSpPr/>
              <p:nvPr/>
            </p:nvCxnSpPr>
            <p:spPr>
              <a:xfrm>
                <a:off x="3951603" y="4407174"/>
                <a:ext cx="30175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 flipV="1">
                <a:off x="4422815" y="3923354"/>
                <a:ext cx="0" cy="29948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TextBox 76"/>
            <p:cNvSpPr txBox="1"/>
            <p:nvPr/>
          </p:nvSpPr>
          <p:spPr>
            <a:xfrm>
              <a:off x="210464" y="4211935"/>
              <a:ext cx="18250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MU Bright Roman"/>
                  <a:cs typeface="CMU Bright Roman"/>
                </a:rPr>
                <a:t>Multiple - Single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364125" y="4698790"/>
            <a:ext cx="3489437" cy="946494"/>
            <a:chOff x="2364125" y="5034286"/>
            <a:chExt cx="3489437" cy="946494"/>
          </a:xfrm>
        </p:grpSpPr>
        <p:sp>
          <p:nvSpPr>
            <p:cNvPr id="58" name="Rectangle 57"/>
            <p:cNvSpPr/>
            <p:nvPr/>
          </p:nvSpPr>
          <p:spPr>
            <a:xfrm>
              <a:off x="2364125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 flipV="1">
              <a:off x="2536610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>
              <a:off x="2693987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60"/>
            <p:cNvSpPr/>
            <p:nvPr/>
          </p:nvSpPr>
          <p:spPr>
            <a:xfrm>
              <a:off x="2995739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 flipV="1">
              <a:off x="3159913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3316965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3618717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3782891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/>
            <p:cNvSpPr/>
            <p:nvPr/>
          </p:nvSpPr>
          <p:spPr>
            <a:xfrm>
              <a:off x="4255616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>
              <a:off x="3950091" y="5518106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4421303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ectangle 68"/>
            <p:cNvSpPr/>
            <p:nvPr/>
          </p:nvSpPr>
          <p:spPr>
            <a:xfrm>
              <a:off x="4887230" y="5344343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4581705" y="5528679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5052917" y="5044859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/>
            <p:cNvSpPr/>
            <p:nvPr/>
          </p:nvSpPr>
          <p:spPr>
            <a:xfrm>
              <a:off x="5522188" y="5344343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5216663" y="5528679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5687875" y="5044859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/>
          <p:cNvSpPr txBox="1"/>
          <p:nvPr/>
        </p:nvSpPr>
        <p:spPr>
          <a:xfrm>
            <a:off x="210464" y="4979657"/>
            <a:ext cx="21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Multiple - Multiple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6162834" y="1797217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Feed-forward Network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6162834" y="2802530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Image Captioning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6162834" y="3876439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Sentiment Classification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6162834" y="4979657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Translation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2357772" y="5773765"/>
            <a:ext cx="2222865" cy="946494"/>
            <a:chOff x="2364125" y="5034286"/>
            <a:chExt cx="2222865" cy="946494"/>
          </a:xfrm>
        </p:grpSpPr>
        <p:sp>
          <p:nvSpPr>
            <p:cNvPr id="85" name="Rectangle 84"/>
            <p:cNvSpPr/>
            <p:nvPr/>
          </p:nvSpPr>
          <p:spPr>
            <a:xfrm>
              <a:off x="2364125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V="1">
              <a:off x="2536610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2693987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/>
            <p:cNvSpPr/>
            <p:nvPr/>
          </p:nvSpPr>
          <p:spPr>
            <a:xfrm>
              <a:off x="2995739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 flipV="1">
              <a:off x="3159913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>
              <a:off x="3316965" y="5507533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/>
            <p:cNvSpPr/>
            <p:nvPr/>
          </p:nvSpPr>
          <p:spPr>
            <a:xfrm>
              <a:off x="3618717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92" name="Straight Arrow Connector 91"/>
            <p:cNvCxnSpPr/>
            <p:nvPr/>
          </p:nvCxnSpPr>
          <p:spPr>
            <a:xfrm flipV="1">
              <a:off x="3782891" y="568129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ectangle 92"/>
            <p:cNvSpPr/>
            <p:nvPr/>
          </p:nvSpPr>
          <p:spPr>
            <a:xfrm>
              <a:off x="4255616" y="5333770"/>
              <a:ext cx="331374" cy="347526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33000"/>
              </a:schemeClr>
            </a:solidFill>
            <a:ln>
              <a:solidFill>
                <a:schemeClr val="accent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94" name="Straight Arrow Connector 93"/>
            <p:cNvCxnSpPr/>
            <p:nvPr/>
          </p:nvCxnSpPr>
          <p:spPr>
            <a:xfrm>
              <a:off x="3950091" y="5518106"/>
              <a:ext cx="301752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3166266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V="1">
              <a:off x="3782891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V="1">
              <a:off x="4427656" y="5034286"/>
              <a:ext cx="0" cy="299484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/>
          <p:cNvSpPr txBox="1"/>
          <p:nvPr/>
        </p:nvSpPr>
        <p:spPr>
          <a:xfrm>
            <a:off x="6162834" y="6051443"/>
            <a:ext cx="2981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Image/Video Captioning</a:t>
            </a:r>
          </a:p>
        </p:txBody>
      </p:sp>
    </p:spTree>
    <p:extLst>
      <p:ext uri="{BB962C8B-B14F-4D97-AF65-F5344CB8AC3E}">
        <p14:creationId xmlns:p14="http://schemas.microsoft.com/office/powerpoint/2010/main" val="20410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/>
      <p:bldP spid="81" grpId="0"/>
      <p:bldP spid="82" grpId="0"/>
      <p:bldP spid="103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Input – Output Scenarios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MU Bright SemiBold"/>
                <a:cs typeface="CMU Bright SemiBold"/>
              </a:rPr>
              <a:t>Note:</a:t>
            </a:r>
            <a:r>
              <a:rPr lang="en-US" dirty="0">
                <a:latin typeface="CMU Bright Roman"/>
                <a:cs typeface="CMU Bright Roman"/>
              </a:rPr>
              <a:t> We might deliberately choose to frame our problem as a particular input-output scenario for ease of training or better performance. </a:t>
            </a:r>
          </a:p>
          <a:p>
            <a:pPr lvl="1"/>
            <a:r>
              <a:rPr lang="en-US" dirty="0">
                <a:latin typeface="CMU Bright Roman"/>
                <a:cs typeface="CMU Bright Roman"/>
              </a:rPr>
              <a:t>For example, at each time step, provide previous word as input for image captioning (Single-Multiple to Multiple-Multiple)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0602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59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64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65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7" name="Object 56"/>
          <p:cNvGraphicFramePr>
            <a:graphicFrameLocks noChangeAspect="1"/>
          </p:cNvGraphicFramePr>
          <p:nvPr>
            <p:extLst/>
          </p:nvPr>
        </p:nvGraphicFramePr>
        <p:xfrm>
          <a:off x="4712213" y="2169049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66" name="Equation" r:id="rId6" imgW="1384300" imgH="1143000" progId="Equation.DSMT4">
                  <p:embed/>
                </p:oleObj>
              </mc:Choice>
              <mc:Fallback>
                <p:oleObj name="Equation" r:id="rId6" imgW="1384300" imgH="1143000" progId="Equation.DSMT4">
                  <p:embed/>
                  <p:pic>
                    <p:nvPicPr>
                      <p:cNvPr id="57" name="Object 5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12213" y="2169049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712213" y="4505200"/>
            <a:ext cx="3974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“Unfold” network through time by making copies at each time-step</a:t>
            </a:r>
          </a:p>
        </p:txBody>
      </p:sp>
    </p:spTree>
    <p:extLst>
      <p:ext uri="{BB962C8B-B14F-4D97-AF65-F5344CB8AC3E}">
        <p14:creationId xmlns:p14="http://schemas.microsoft.com/office/powerpoint/2010/main" val="223624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22" grpId="0" animBg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RNNs take in a large corpus of text or other sequences and analyzes the sequences for context </a:t>
            </a:r>
          </a:p>
          <a:p>
            <a:pPr lvl="1"/>
            <a:r>
              <a:rPr lang="en-US" dirty="0"/>
              <a:t>Context info gets better as sequences get larger.</a:t>
            </a:r>
          </a:p>
          <a:p>
            <a:endParaRPr lang="en-US" dirty="0"/>
          </a:p>
          <a:p>
            <a:r>
              <a:rPr lang="en-US" dirty="0"/>
              <a:t>RNNs analyze sequences to make </a:t>
            </a:r>
            <a:r>
              <a:rPr lang="en-US" b="1" dirty="0"/>
              <a:t>predictions</a:t>
            </a:r>
            <a:r>
              <a:rPr lang="en-US" dirty="0"/>
              <a:t> about them and </a:t>
            </a:r>
            <a:r>
              <a:rPr lang="en-US" b="1" dirty="0"/>
              <a:t>infer context </a:t>
            </a:r>
            <a:r>
              <a:rPr lang="en-US" dirty="0"/>
              <a:t>from them.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808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latin typeface="CMU Bright SemiBold"/>
                <a:cs typeface="CMU Bright SemiBold"/>
              </a:rPr>
              <a:t>BackPropagation</a:t>
            </a:r>
            <a:r>
              <a:rPr lang="en-US" sz="4000" dirty="0">
                <a:latin typeface="CMU Bright SemiBold"/>
                <a:cs typeface="CMU Bright SemiBold"/>
              </a:rPr>
              <a:t> Refresher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3778698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4171890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342994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4468586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300599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711868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254271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955606" y="3379736"/>
          <a:ext cx="196215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8" name="Equation" r:id="rId3" imgW="1270000" imgH="749300" progId="Equation.DSMT4">
                  <p:embed/>
                </p:oleObj>
              </mc:Choice>
              <mc:Fallback>
                <p:oleObj name="Equation" r:id="rId3" imgW="1270000" imgH="749300" progId="Equation.DSMT4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5606" y="3379736"/>
                        <a:ext cx="196215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955606" y="4781444"/>
          <a:ext cx="2354262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9" name="Equation" r:id="rId5" imgW="1524000" imgH="558800" progId="Equation.DSMT4">
                  <p:embed/>
                </p:oleObj>
              </mc:Choice>
              <mc:Fallback>
                <p:oleObj name="Equation" r:id="rId5" imgW="1524000" imgH="558800" progId="Equation.DSMT4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55606" y="4781444"/>
                        <a:ext cx="2354262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4955606" y="1952625"/>
          <a:ext cx="1960562" cy="817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90" name="Equation" r:id="rId7" imgW="1270000" imgH="533400" progId="Equation.DSMT4">
                  <p:embed/>
                </p:oleObj>
              </mc:Choice>
              <mc:Fallback>
                <p:oleObj name="Equation" r:id="rId7" imgW="1270000" imgH="533400" progId="Equation.DSMT4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55606" y="1952625"/>
                        <a:ext cx="1960562" cy="817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705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Multiple Layers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5104152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5497344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4755403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5794040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4331451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54544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087847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848225" y="3034052"/>
          <a:ext cx="2178050" cy="207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99" name="Equation" r:id="rId4" imgW="1409700" imgH="1346200" progId="Equation.DSMT4">
                  <p:embed/>
                </p:oleObj>
              </mc:Choice>
              <mc:Fallback>
                <p:oleObj name="Equation" r:id="rId4" imgW="1409700" imgH="1346200" progId="Equation.DSMT4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48225" y="3034052"/>
                        <a:ext cx="2178050" cy="207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2210684" y="3663638"/>
            <a:ext cx="1773524" cy="393192"/>
          </a:xfrm>
          <a:prstGeom prst="rect">
            <a:avLst/>
          </a:prstGeom>
          <a:solidFill>
            <a:schemeClr val="accent3">
              <a:lumMod val="75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3097446" y="331488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10562" y="289093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094022" y="4056830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4897438" y="1331193"/>
          <a:ext cx="2116137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0" name="Equation" r:id="rId6" imgW="1371600" imgH="825500" progId="Equation.DSMT4">
                  <p:embed/>
                </p:oleObj>
              </mc:Choice>
              <mc:Fallback>
                <p:oleObj name="Equation" r:id="rId6" imgW="1371600" imgH="825500" progId="Equation.DSMT4">
                  <p:embed/>
                  <p:pic>
                    <p:nvPicPr>
                      <p:cNvPr id="21" name="Object 20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97438" y="1331193"/>
                        <a:ext cx="2116137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246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208972" y="5104152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7" name="Straight Arrow Connector 6"/>
          <p:cNvCxnSpPr>
            <a:endCxn id="4" idx="2"/>
          </p:cNvCxnSpPr>
          <p:nvPr/>
        </p:nvCxnSpPr>
        <p:spPr>
          <a:xfrm flipH="1" flipV="1">
            <a:off x="3095734" y="5497344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</p:cNvCxnSpPr>
          <p:nvPr/>
        </p:nvCxnSpPr>
        <p:spPr>
          <a:xfrm flipV="1">
            <a:off x="3095734" y="4755403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08850" y="5794040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08850" y="4331451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096590" y="254544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848252" y="2087847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endParaRPr lang="en-US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946650" y="4612280"/>
          <a:ext cx="2452688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62" name="Equation" r:id="rId4" imgW="1587500" imgH="584200" progId="Equation.DSMT4">
                  <p:embed/>
                </p:oleObj>
              </mc:Choice>
              <mc:Fallback>
                <p:oleObj name="Equation" r:id="rId4" imgW="1587500" imgH="584200" progId="Equation.DSMT4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46650" y="4612280"/>
                        <a:ext cx="2452688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2210684" y="3663638"/>
            <a:ext cx="1773524" cy="393192"/>
          </a:xfrm>
          <a:prstGeom prst="rect">
            <a:avLst/>
          </a:prstGeom>
          <a:solidFill>
            <a:schemeClr val="accent3">
              <a:lumMod val="75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3097446" y="3314889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10562" y="2890937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094022" y="4056830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946650" y="2684463"/>
          <a:ext cx="1884363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63" name="Equation" r:id="rId6" imgW="1219200" imgH="520700" progId="Equation.DSMT4">
                  <p:embed/>
                </p:oleObj>
              </mc:Choice>
              <mc:Fallback>
                <p:oleObj name="Equation" r:id="rId6" imgW="1219200" imgH="520700" progId="Equation.DSMT4">
                  <p:embed/>
                  <p:pic>
                    <p:nvPicPr>
                      <p:cNvPr id="20" name="Object 19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46650" y="2684463"/>
                        <a:ext cx="1884363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4897438" y="3533292"/>
          <a:ext cx="2530475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64" name="Equation" r:id="rId8" imgW="1638300" imgH="584200" progId="Equation.DSMT4">
                  <p:embed/>
                </p:oleObj>
              </mc:Choice>
              <mc:Fallback>
                <p:oleObj name="Equation" r:id="rId8" imgW="1638300" imgH="584200" progId="Equation.DSMT4">
                  <p:embed/>
                  <p:pic>
                    <p:nvPicPr>
                      <p:cNvPr id="21" name="Object 20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97438" y="3533292"/>
                        <a:ext cx="2530475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057400" y="6053930"/>
            <a:ext cx="3095719" cy="369332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Application of the Chain Rule</a:t>
            </a:r>
          </a:p>
        </p:txBody>
      </p:sp>
      <p:sp>
        <p:nvSpPr>
          <p:cNvPr id="6" name="Freeform 5"/>
          <p:cNvSpPr/>
          <p:nvPr/>
        </p:nvSpPr>
        <p:spPr>
          <a:xfrm rot="1225883">
            <a:off x="5156385" y="6253932"/>
            <a:ext cx="883564" cy="480363"/>
          </a:xfrm>
          <a:custGeom>
            <a:avLst/>
            <a:gdLst>
              <a:gd name="connsiteX0" fmla="*/ 0 w 1454573"/>
              <a:gd name="connsiteY0" fmla="*/ 162834 h 288023"/>
              <a:gd name="connsiteX1" fmla="*/ 824981 w 1454573"/>
              <a:gd name="connsiteY1" fmla="*/ 282245 h 288023"/>
              <a:gd name="connsiteX2" fmla="*/ 1454573 w 1454573"/>
              <a:gd name="connsiteY2" fmla="*/ 0 h 28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54573" h="288023">
                <a:moveTo>
                  <a:pt x="0" y="162834"/>
                </a:moveTo>
                <a:cubicBezTo>
                  <a:pt x="291276" y="236109"/>
                  <a:pt x="582552" y="309384"/>
                  <a:pt x="824981" y="282245"/>
                </a:cubicBezTo>
                <a:cubicBezTo>
                  <a:pt x="1067410" y="255106"/>
                  <a:pt x="1454573" y="0"/>
                  <a:pt x="1454573" y="0"/>
                </a:cubicBezTo>
              </a:path>
            </a:pathLst>
          </a:custGeom>
          <a:ln w="38100" cmpd="sng">
            <a:solidFill>
              <a:srgbClr val="008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4897438" y="1331193"/>
          <a:ext cx="2116137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65" name="Equation" r:id="rId10" imgW="1371600" imgH="825500" progId="Equation.DSMT4">
                  <p:embed/>
                </p:oleObj>
              </mc:Choice>
              <mc:Fallback>
                <p:oleObj name="Equation" r:id="rId10" imgW="1371600" imgH="825500" progId="Equation.DSMT4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97438" y="1331193"/>
                        <a:ext cx="2116137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5527946" y="5568913"/>
          <a:ext cx="2687638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66" name="Equation" r:id="rId12" imgW="1739900" imgH="584200" progId="Equation.DSMT4">
                  <p:embed/>
                </p:oleObj>
              </mc:Choice>
              <mc:Fallback>
                <p:oleObj name="Equation" r:id="rId12" imgW="1739900" imgH="584200" progId="Equation.DSMT4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27946" y="5568913"/>
                        <a:ext cx="2687638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739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3127375" y="3364270"/>
          <a:ext cx="5710238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99" name="Equation" r:id="rId4" imgW="3695700" imgH="520700" progId="Equation.DSMT4">
                  <p:embed/>
                </p:oleObj>
              </mc:Choice>
              <mc:Fallback>
                <p:oleObj name="Equation" r:id="rId4" imgW="3695700" imgH="520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27375" y="3364270"/>
                        <a:ext cx="5710238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127375" y="4291881"/>
          <a:ext cx="5592762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0" name="Equation" r:id="rId6" imgW="3619500" imgH="520700" progId="Equation.DSMT4">
                  <p:embed/>
                </p:oleObj>
              </mc:Choice>
              <mc:Fallback>
                <p:oleObj name="Equation" r:id="rId6" imgW="3619500" imgH="520700" progId="Equation.DSMT4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7375" y="4291881"/>
                        <a:ext cx="5592762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6056371" y="5353460"/>
          <a:ext cx="2471737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1" name="Equation" r:id="rId8" imgW="1600200" imgH="558800" progId="Equation.DSMT4">
                  <p:embed/>
                </p:oleObj>
              </mc:Choice>
              <mc:Fallback>
                <p:oleObj name="Equation" r:id="rId8" imgW="1600200" imgH="5588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6371" y="5353460"/>
                        <a:ext cx="2471737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127375" y="5353460"/>
          <a:ext cx="26685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2" name="Equation" r:id="rId10" imgW="1727200" imgH="558800" progId="Equation.DSMT4">
                  <p:embed/>
                </p:oleObj>
              </mc:Choice>
              <mc:Fallback>
                <p:oleObj name="Equation" r:id="rId10" imgW="1727200" imgH="5588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27375" y="5353460"/>
                        <a:ext cx="2668588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16" name="Straight Arrow Connector 15"/>
          <p:cNvCxnSpPr>
            <a:endCxn id="15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5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549667" y="3868621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49667" y="2406032"/>
            <a:ext cx="575479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95993" y="2248194"/>
            <a:ext cx="40455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We are interested in computing:</a:t>
            </a: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7086600" y="2078183"/>
          <a:ext cx="1668462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3" name="Equation" r:id="rId12" imgW="1079500" imgH="520700" progId="Equation.DSMT4">
                  <p:embed/>
                </p:oleObj>
              </mc:Choice>
              <mc:Fallback>
                <p:oleObj name="Equation" r:id="rId12" imgW="1079500" imgH="520700" progId="Equation.DSMT4">
                  <p:embed/>
                  <p:pic>
                    <p:nvPicPr>
                      <p:cNvPr id="20" name="Object 1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86600" y="2078183"/>
                        <a:ext cx="1668462" cy="80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995993" y="2829984"/>
            <a:ext cx="31306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Intrinsic to the layer are: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06124" y="1545028"/>
            <a:ext cx="9348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Given: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3926362" y="1389063"/>
          <a:ext cx="785813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4" name="Equation" r:id="rId14" imgW="508000" imgH="558800" progId="Equation.DSMT4">
                  <p:embed/>
                </p:oleObj>
              </mc:Choice>
              <mc:Fallback>
                <p:oleObj name="Equation" r:id="rId14" imgW="508000" imgH="558800" progId="Equation.DSMT4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26362" y="1389063"/>
                        <a:ext cx="785813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103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1" grpId="0"/>
      <p:bldP spid="2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Chain Rule for Gradient Computation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3127375" y="3364270"/>
          <a:ext cx="5710238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49" name="Equation" r:id="rId4" imgW="3695700" imgH="520700" progId="Equation.DSMT4">
                  <p:embed/>
                </p:oleObj>
              </mc:Choice>
              <mc:Fallback>
                <p:oleObj name="Equation" r:id="rId4" imgW="3695700" imgH="5207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27375" y="3364270"/>
                        <a:ext cx="5710238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127375" y="4291881"/>
          <a:ext cx="5592762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0" name="Equation" r:id="rId6" imgW="3619500" imgH="520700" progId="Equation.DSMT4">
                  <p:embed/>
                </p:oleObj>
              </mc:Choice>
              <mc:Fallback>
                <p:oleObj name="Equation" r:id="rId6" imgW="3619500" imgH="520700" progId="Equation.DSMT4">
                  <p:embed/>
                  <p:pic>
                    <p:nvPicPr>
                      <p:cNvPr id="28" name="Object 2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7375" y="4291881"/>
                        <a:ext cx="5592762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6056371" y="5353460"/>
          <a:ext cx="2471737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1" name="Equation" r:id="rId8" imgW="1600200" imgH="558800" progId="Equation.DSMT4">
                  <p:embed/>
                </p:oleObj>
              </mc:Choice>
              <mc:Fallback>
                <p:oleObj name="Equation" r:id="rId8" imgW="1600200" imgH="5588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6371" y="5353460"/>
                        <a:ext cx="2471737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127375" y="5353460"/>
          <a:ext cx="26685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2" name="Equation" r:id="rId10" imgW="1727200" imgH="558800" progId="Equation.DSMT4">
                  <p:embed/>
                </p:oleObj>
              </mc:Choice>
              <mc:Fallback>
                <p:oleObj name="Equation" r:id="rId10" imgW="1727200" imgH="558800" progId="Equation.DSMT4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27375" y="5353460"/>
                        <a:ext cx="2668588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95993" y="2248194"/>
            <a:ext cx="40455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We are interested in computing:</a:t>
            </a: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7094538" y="2093912"/>
          <a:ext cx="1668462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3" name="Equation" r:id="rId12" imgW="1079500" imgH="520700" progId="Equation.DSMT4">
                  <p:embed/>
                </p:oleObj>
              </mc:Choice>
              <mc:Fallback>
                <p:oleObj name="Equation" r:id="rId12" imgW="1079500" imgH="520700" progId="Equation.DSMT4">
                  <p:embed/>
                  <p:pic>
                    <p:nvPicPr>
                      <p:cNvPr id="20" name="Object 19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94538" y="2093912"/>
                        <a:ext cx="1668462" cy="80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995993" y="2829984"/>
            <a:ext cx="31306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Intrinsic to the layer are: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06124" y="1545028"/>
            <a:ext cx="9348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MU Bright Roman"/>
                <a:cs typeface="CMU Bright Roman"/>
              </a:rPr>
              <a:t>Given: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3926362" y="1389063"/>
          <a:ext cx="785813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4" name="Equation" r:id="rId14" imgW="508000" imgH="558800" progId="Equation.DSMT4">
                  <p:embed/>
                </p:oleObj>
              </mc:Choice>
              <mc:Fallback>
                <p:oleObj name="Equation" r:id="rId14" imgW="508000" imgH="558800" progId="Equation.DSMT4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26362" y="1389063"/>
                        <a:ext cx="785813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5" name="Straight Arrow Connector 24"/>
          <p:cNvCxnSpPr>
            <a:endCxn id="24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4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Object 29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5" name="Equation" r:id="rId16" imgW="508000" imgH="558800" progId="Equation.DSMT4">
                  <p:embed/>
                </p:oleObj>
              </mc:Choice>
              <mc:Fallback>
                <p:oleObj name="Equation" r:id="rId16" imgW="508000" imgH="558800" progId="Equation.DSMT4">
                  <p:embed/>
                  <p:pic>
                    <p:nvPicPr>
                      <p:cNvPr id="30" name="Object 29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56" name="Equation" r:id="rId18" imgW="508000" imgH="520700" progId="Equation.DSMT4">
                  <p:embed/>
                </p:oleObj>
              </mc:Choice>
              <mc:Fallback>
                <p:oleObj name="Equation" r:id="rId18" imgW="508000" imgH="520700" progId="Equation.DSMT4">
                  <p:embed/>
                  <p:pic>
                    <p:nvPicPr>
                      <p:cNvPr id="31" name="Object 30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47655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48811" y="3878621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48811" y="2388239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23773" y="5653963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x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328903" y="3693955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18644" y="3693955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endParaRPr lang="en-US" baseline="-25000" dirty="0">
              <a:latin typeface="CMU Bright Roman"/>
              <a:cs typeface="CMU Bright Roman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518644" y="1878038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328260" y="1878038"/>
            <a:ext cx="57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MU Bright Roman"/>
                <a:cs typeface="CMU Bright Roman"/>
              </a:rPr>
              <a:t>y</a:t>
            </a:r>
            <a:r>
              <a:rPr lang="en-US" baseline="-25000" dirty="0">
                <a:latin typeface="CMU Bright Roman"/>
                <a:cs typeface="CMU Bright Roman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363454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3" name="Equation" r:id="rId4" imgW="508000" imgH="558800" progId="Equation.DSMT4">
                  <p:embed/>
                </p:oleObj>
              </mc:Choice>
              <mc:Fallback>
                <p:oleObj name="Equation" r:id="rId4" imgW="508000" imgH="5588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4" name="Equation" r:id="rId6" imgW="508000" imgH="520700" progId="Equation.DSMT4">
                  <p:embed/>
                </p:oleObj>
              </mc:Choice>
              <mc:Fallback>
                <p:oleObj name="Equation" r:id="rId6" imgW="508000" imgH="520700" progId="Equation.DSMT4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186238" y="1530350"/>
          <a:ext cx="86360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5" name="Equation" r:id="rId8" imgW="558800" imgH="584200" progId="Equation.DSMT4">
                  <p:embed/>
                </p:oleObj>
              </mc:Choice>
              <mc:Fallback>
                <p:oleObj name="Equation" r:id="rId8" imgW="558800" imgH="584200" progId="Equation.DSMT4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6238" y="1530350"/>
                        <a:ext cx="86360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4184650" y="3457575"/>
          <a:ext cx="86360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6" name="Equation" r:id="rId10" imgW="558800" imgH="558800" progId="Equation.DSMT4">
                  <p:embed/>
                </p:oleObj>
              </mc:Choice>
              <mc:Fallback>
                <p:oleObj name="Equation" r:id="rId10" imgW="558800" imgH="558800" progId="Equation.DSMT4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184650" y="3457575"/>
                        <a:ext cx="86360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6365875" y="1530350"/>
          <a:ext cx="8826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7" name="Equation" r:id="rId12" imgW="571500" imgH="584200" progId="Equation.DSMT4">
                  <p:embed/>
                </p:oleObj>
              </mc:Choice>
              <mc:Fallback>
                <p:oleObj name="Equation" r:id="rId12" imgW="571500" imgH="584200" progId="Equation.DSMT4">
                  <p:embed/>
                  <p:pic>
                    <p:nvPicPr>
                      <p:cNvPr id="25" name="Object 24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65875" y="1530350"/>
                        <a:ext cx="8826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6365875" y="3457575"/>
          <a:ext cx="88265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8" name="Equation" r:id="rId14" imgW="571500" imgH="558800" progId="Equation.DSMT4">
                  <p:embed/>
                </p:oleObj>
              </mc:Choice>
              <mc:Fallback>
                <p:oleObj name="Equation" r:id="rId14" imgW="571500" imgH="558800" progId="Equation.DSMT4">
                  <p:embed/>
                  <p:pic>
                    <p:nvPicPr>
                      <p:cNvPr id="26" name="Object 25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65875" y="3457575"/>
                        <a:ext cx="88265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5319587" y="5682180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79" name="Equation" r:id="rId16" imgW="508000" imgH="520700" progId="Equation.DSMT4">
                  <p:embed/>
                </p:oleObj>
              </mc:Choice>
              <mc:Fallback>
                <p:oleObj name="Equation" r:id="rId16" imgW="508000" imgH="520700" progId="Equation.DSMT4">
                  <p:embed/>
                  <p:pic>
                    <p:nvPicPr>
                      <p:cNvPr id="33" name="Object 32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9587" y="5682180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5583719" y="4528535"/>
          <a:ext cx="255588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80" name="Equation" r:id="rId17" imgW="165100" imgH="177800" progId="Equation.DSMT4">
                  <p:embed/>
                </p:oleObj>
              </mc:Choice>
              <mc:Fallback>
                <p:oleObj name="Equation" r:id="rId17" imgW="165100" imgH="1778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583719" y="4528535"/>
                        <a:ext cx="255588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74411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Extension to Computational Graphs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49789" y="3178733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23" name="Straight Arrow Connector 22"/>
          <p:cNvCxnSpPr>
            <a:endCxn id="22" idx="2"/>
          </p:cNvCxnSpPr>
          <p:nvPr/>
        </p:nvCxnSpPr>
        <p:spPr>
          <a:xfrm flipH="1" flipV="1">
            <a:off x="1836551" y="3571925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</p:cNvCxnSpPr>
          <p:nvPr/>
        </p:nvCxnSpPr>
        <p:spPr>
          <a:xfrm flipV="1">
            <a:off x="1836551" y="2829984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445294" y="1971147"/>
          <a:ext cx="7842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7" name="Equation" r:id="rId4" imgW="508000" imgH="558800" progId="Equation.DSMT4">
                  <p:embed/>
                </p:oleObj>
              </mc:Choice>
              <mc:Fallback>
                <p:oleObj name="Equation" r:id="rId4" imgW="508000" imgH="5588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45294" y="1971147"/>
                        <a:ext cx="784225" cy="858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1444625" y="3906838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8" name="Equation" r:id="rId6" imgW="508000" imgH="520700" progId="Equation.DSMT4">
                  <p:embed/>
                </p:oleObj>
              </mc:Choice>
              <mc:Fallback>
                <p:oleObj name="Equation" r:id="rId6" imgW="508000" imgH="520700" progId="Equation.DSMT4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44625" y="3906838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3729881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1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4616643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4" idx="0"/>
          </p:cNvCxnSpPr>
          <p:nvPr/>
        </p:nvCxnSpPr>
        <p:spPr>
          <a:xfrm flipV="1">
            <a:off x="4616643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186238" y="1530350"/>
          <a:ext cx="86360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99" name="Equation" r:id="rId8" imgW="558800" imgH="584200" progId="Equation.DSMT4">
                  <p:embed/>
                </p:oleObj>
              </mc:Choice>
              <mc:Fallback>
                <p:oleObj name="Equation" r:id="rId8" imgW="558800" imgH="584200" progId="Equation.DSMT4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6238" y="1530350"/>
                        <a:ext cx="86360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4184650" y="3457575"/>
          <a:ext cx="86360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0" name="Equation" r:id="rId10" imgW="558800" imgH="558800" progId="Equation.DSMT4">
                  <p:embed/>
                </p:oleObj>
              </mc:Choice>
              <mc:Fallback>
                <p:oleObj name="Equation" r:id="rId10" imgW="558800" imgH="558800" progId="Equation.DSMT4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184650" y="3457575"/>
                        <a:ext cx="86360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919622" y="2757571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(y;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2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)</a:t>
            </a:r>
          </a:p>
        </p:txBody>
      </p:sp>
      <p:cxnSp>
        <p:nvCxnSpPr>
          <p:cNvPr id="20" name="Straight Arrow Connector 19"/>
          <p:cNvCxnSpPr>
            <a:endCxn id="19" idx="2"/>
          </p:cNvCxnSpPr>
          <p:nvPr/>
        </p:nvCxnSpPr>
        <p:spPr>
          <a:xfrm flipH="1" flipV="1">
            <a:off x="6806384" y="3150763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9" idx="0"/>
          </p:cNvCxnSpPr>
          <p:nvPr/>
        </p:nvCxnSpPr>
        <p:spPr>
          <a:xfrm flipV="1">
            <a:off x="6806384" y="2408822"/>
            <a:ext cx="856" cy="348749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6365875" y="1530350"/>
          <a:ext cx="8826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1" name="Equation" r:id="rId12" imgW="571500" imgH="584200" progId="Equation.DSMT4">
                  <p:embed/>
                </p:oleObj>
              </mc:Choice>
              <mc:Fallback>
                <p:oleObj name="Equation" r:id="rId12" imgW="571500" imgH="584200" progId="Equation.DSMT4">
                  <p:embed/>
                  <p:pic>
                    <p:nvPicPr>
                      <p:cNvPr id="25" name="Object 24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65875" y="1530350"/>
                        <a:ext cx="8826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6365875" y="3457575"/>
          <a:ext cx="882650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2" name="Equation" r:id="rId14" imgW="571500" imgH="558800" progId="Equation.DSMT4">
                  <p:embed/>
                </p:oleObj>
              </mc:Choice>
              <mc:Fallback>
                <p:oleObj name="Equation" r:id="rId14" imgW="571500" imgH="558800" progId="Equation.DSMT4">
                  <p:embed/>
                  <p:pic>
                    <p:nvPicPr>
                      <p:cNvPr id="26" name="Object 25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65875" y="3457575"/>
                        <a:ext cx="882650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4824751" y="4954075"/>
            <a:ext cx="1773524" cy="393192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f(x;</a:t>
            </a:r>
            <a:r>
              <a:rPr lang="en-US" baseline="-25000" dirty="0">
                <a:solidFill>
                  <a:schemeClr val="tx1"/>
                </a:solidFill>
                <a:latin typeface="CMU Bright Roman"/>
                <a:cs typeface="CMU Bright Roman"/>
              </a:rPr>
              <a:t> </a:t>
            </a:r>
            <a:r>
              <a:rPr lang="en-US" dirty="0">
                <a:solidFill>
                  <a:schemeClr val="tx1"/>
                </a:solidFill>
                <a:latin typeface="CMU Bright Roman"/>
                <a:cs typeface="CMU Bright Roman"/>
              </a:rPr>
              <a:t>W)</a:t>
            </a:r>
          </a:p>
        </p:txBody>
      </p:sp>
      <p:cxnSp>
        <p:nvCxnSpPr>
          <p:cNvPr id="30" name="Straight Arrow Connector 29"/>
          <p:cNvCxnSpPr>
            <a:endCxn id="29" idx="2"/>
          </p:cNvCxnSpPr>
          <p:nvPr/>
        </p:nvCxnSpPr>
        <p:spPr>
          <a:xfrm flipH="1" flipV="1">
            <a:off x="5711513" y="5347267"/>
            <a:ext cx="855" cy="306696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9" idx="0"/>
          </p:cNvCxnSpPr>
          <p:nvPr/>
        </p:nvCxnSpPr>
        <p:spPr>
          <a:xfrm flipH="1" flipV="1">
            <a:off x="4616643" y="4287363"/>
            <a:ext cx="1094870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5319587" y="5682180"/>
          <a:ext cx="784225" cy="80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3" name="Equation" r:id="rId16" imgW="508000" imgH="520700" progId="Equation.DSMT4">
                  <p:embed/>
                </p:oleObj>
              </mc:Choice>
              <mc:Fallback>
                <p:oleObj name="Equation" r:id="rId16" imgW="508000" imgH="520700" progId="Equation.DSMT4">
                  <p:embed/>
                  <p:pic>
                    <p:nvPicPr>
                      <p:cNvPr id="33" name="Object 32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9587" y="5682180"/>
                        <a:ext cx="784225" cy="801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4" name="Straight Arrow Connector 33"/>
          <p:cNvCxnSpPr>
            <a:stCxn id="29" idx="0"/>
          </p:cNvCxnSpPr>
          <p:nvPr/>
        </p:nvCxnSpPr>
        <p:spPr>
          <a:xfrm flipV="1">
            <a:off x="5711513" y="4287363"/>
            <a:ext cx="1094871" cy="666712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592599" y="4466273"/>
            <a:ext cx="2437794" cy="369332"/>
          </a:xfrm>
          <a:prstGeom prst="rect">
            <a:avLst/>
          </a:prstGeom>
          <a:noFill/>
          <a:ln w="28575" cmpd="sng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Gradient Accumulation</a:t>
            </a:r>
          </a:p>
        </p:txBody>
      </p:sp>
      <p:cxnSp>
        <p:nvCxnSpPr>
          <p:cNvPr id="35" name="Straight Arrow Connector 34"/>
          <p:cNvCxnSpPr>
            <a:stCxn id="27" idx="3"/>
            <a:endCxn id="7" idx="1"/>
          </p:cNvCxnSpPr>
          <p:nvPr/>
        </p:nvCxnSpPr>
        <p:spPr>
          <a:xfrm flipV="1">
            <a:off x="5839307" y="4650939"/>
            <a:ext cx="753292" cy="14121"/>
          </a:xfrm>
          <a:prstGeom prst="straightConnector1">
            <a:avLst/>
          </a:prstGeom>
          <a:ln w="28575" cmpd="sng">
            <a:solidFill>
              <a:srgbClr val="F79646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5583719" y="4528535"/>
          <a:ext cx="255588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04" name="Equation" r:id="rId17" imgW="165100" imgH="177800" progId="Equation.DSMT4">
                  <p:embed/>
                </p:oleObj>
              </mc:Choice>
              <mc:Fallback>
                <p:oleObj name="Equation" r:id="rId17" imgW="165100" imgH="177800" progId="Equation.DSMT4">
                  <p:embed/>
                  <p:pic>
                    <p:nvPicPr>
                      <p:cNvPr id="27" name="Object 26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583719" y="4528535"/>
                        <a:ext cx="255588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91436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latin typeface="CMU Bright SemiBold"/>
                <a:cs typeface="CMU Bright SemiBold"/>
              </a:rPr>
              <a:t>BackPropagation</a:t>
            </a:r>
            <a:r>
              <a:rPr lang="en-US" sz="4000" dirty="0">
                <a:latin typeface="CMU Bright SemiBold"/>
                <a:cs typeface="CMU Bright SemiBold"/>
              </a:rPr>
              <a:t> Through Time (BPTT)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MU Bright Roman"/>
                <a:cs typeface="CMU Bright Roman"/>
              </a:rPr>
              <a:t>One of the methods used to train RNNs</a:t>
            </a:r>
          </a:p>
          <a:p>
            <a:pPr lvl="1"/>
            <a:r>
              <a:rPr lang="en-US" dirty="0">
                <a:latin typeface="CMU Bright Roman"/>
                <a:cs typeface="CMU Bright Roman"/>
              </a:rPr>
              <a:t>The unfolded network (used during forward pass) is treated as one big feed-forward network</a:t>
            </a:r>
          </a:p>
          <a:p>
            <a:pPr lvl="1"/>
            <a:r>
              <a:rPr lang="en-US" dirty="0">
                <a:latin typeface="CMU Bright Roman"/>
                <a:cs typeface="CMU Bright Roman"/>
              </a:rPr>
              <a:t>This unfolded network accepts the whole time series as input</a:t>
            </a:r>
          </a:p>
          <a:p>
            <a:pPr lvl="1"/>
            <a:r>
              <a:rPr lang="en-US" dirty="0">
                <a:latin typeface="CMU Bright Roman"/>
                <a:cs typeface="CMU Bright Roman"/>
              </a:rPr>
              <a:t>The weight updates are computed for each copy in the unfolded network, then summed (or averaged) and then applied to the RNN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41437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69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43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44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 rot="16200000">
            <a:off x="747435" y="4599945"/>
            <a:ext cx="1049363" cy="1023306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 rot="16200000">
            <a:off x="1030235" y="4851557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154355" y="497927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33" idx="6"/>
          </p:cNvCxnSpPr>
          <p:nvPr/>
        </p:nvCxnSpPr>
        <p:spPr>
          <a:xfrm rot="16200000">
            <a:off x="971319" y="4533547"/>
            <a:ext cx="634532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60" idx="0"/>
            <a:endCxn id="33" idx="1"/>
          </p:cNvCxnSpPr>
          <p:nvPr/>
        </p:nvCxnSpPr>
        <p:spPr>
          <a:xfrm flipV="1">
            <a:off x="1025286" y="5291317"/>
            <a:ext cx="80400" cy="113543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H="1" flipV="1">
            <a:off x="1469995" y="5291318"/>
            <a:ext cx="75452" cy="69001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1083030" y="3853840"/>
            <a:ext cx="405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60474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1 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89766" y="3183023"/>
            <a:ext cx="398953" cy="366300"/>
          </a:xfrm>
          <a:prstGeom prst="rect">
            <a:avLst/>
          </a:prstGeom>
          <a:solidFill>
            <a:schemeClr val="accent1">
              <a:lumMod val="60000"/>
              <a:lumOff val="40000"/>
              <a:alpha val="33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31" name="Straight Arrow Connector 30"/>
          <p:cNvCxnSpPr>
            <a:stCxn id="164" idx="0"/>
            <a:endCxn id="30" idx="2"/>
          </p:cNvCxnSpPr>
          <p:nvPr/>
        </p:nvCxnSpPr>
        <p:spPr>
          <a:xfrm flipV="1">
            <a:off x="1285852" y="3549323"/>
            <a:ext cx="3391" cy="30451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047059" y="1339501"/>
            <a:ext cx="498388" cy="457597"/>
          </a:xfrm>
          <a:prstGeom prst="rect">
            <a:avLst/>
          </a:prstGeom>
          <a:solidFill>
            <a:srgbClr val="FFFF00">
              <a:alpha val="33000"/>
            </a:srgb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93320" y="2011443"/>
            <a:ext cx="3935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y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</p:txBody>
      </p:sp>
      <p:cxnSp>
        <p:nvCxnSpPr>
          <p:cNvPr id="51" name="Straight Arrow Connector 50"/>
          <p:cNvCxnSpPr>
            <a:stCxn id="50" idx="0"/>
            <a:endCxn id="49" idx="2"/>
          </p:cNvCxnSpPr>
          <p:nvPr/>
        </p:nvCxnSpPr>
        <p:spPr>
          <a:xfrm flipV="1">
            <a:off x="1290089" y="1797098"/>
            <a:ext cx="6164" cy="21434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30" idx="0"/>
            <a:endCxn id="50" idx="2"/>
          </p:cNvCxnSpPr>
          <p:nvPr/>
        </p:nvCxnSpPr>
        <p:spPr>
          <a:xfrm flipV="1">
            <a:off x="1289243" y="2349997"/>
            <a:ext cx="846" cy="83302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2" name="Group 81"/>
          <p:cNvGrpSpPr/>
          <p:nvPr/>
        </p:nvGrpSpPr>
        <p:grpSpPr>
          <a:xfrm>
            <a:off x="2133502" y="1339501"/>
            <a:ext cx="1023306" cy="5087249"/>
            <a:chOff x="760464" y="1015453"/>
            <a:chExt cx="1023306" cy="5087249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-155445" y="4163487"/>
              <a:ext cx="2855124" cy="1023306"/>
              <a:chOff x="2968949" y="2449058"/>
              <a:chExt cx="2855124" cy="1023306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stCxn id="64" idx="0"/>
                <a:endCxn id="91" idx="1"/>
              </p:cNvCxnSpPr>
              <p:nvPr/>
            </p:nvCxnSpPr>
            <p:spPr>
              <a:xfrm rot="5400000" flipV="1">
                <a:off x="3611910" y="2019594"/>
                <a:ext cx="131725" cy="141764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01545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149" y="1685453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473050"/>
              <a:ext cx="4065" cy="21240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024007"/>
              <a:ext cx="675" cy="55275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6" y="1339501"/>
            <a:ext cx="1023306" cy="5087249"/>
            <a:chOff x="760463" y="1306873"/>
            <a:chExt cx="1023306" cy="5087249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-301156" y="4309198"/>
              <a:ext cx="3146543" cy="1023306"/>
              <a:chOff x="2677530" y="2449058"/>
              <a:chExt cx="3146543" cy="1023306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stCxn id="65" idx="0"/>
                <a:endCxn id="107" idx="1"/>
              </p:cNvCxnSpPr>
              <p:nvPr/>
            </p:nvCxnSpPr>
            <p:spPr>
              <a:xfrm rot="5400000" flipV="1">
                <a:off x="3474342" y="1882027"/>
                <a:ext cx="115442" cy="170906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04585" y="3848765"/>
            <a:ext cx="1430243" cy="2289457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748828" y="3559603"/>
            <a:ext cx="1430243" cy="2256170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1058880" y="5951064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0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409697" y="5635520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44391" y="5313071"/>
            <a:ext cx="1023307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2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082187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2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433004" y="6426750"/>
            <a:ext cx="529624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MU Bright Roman"/>
                <a:cs typeface="CMU Bright Roman"/>
              </a:rPr>
              <a:t> x</a:t>
            </a:r>
            <a:r>
              <a:rPr lang="en-US" sz="1600" i="1" baseline="-25000" dirty="0">
                <a:latin typeface="CMU Bright Roman"/>
                <a:cs typeface="CMU Bright Roman"/>
              </a:rPr>
              <a:t>3 </a:t>
            </a:r>
            <a:r>
              <a:rPr lang="en-US" sz="1600" i="1" dirty="0">
                <a:latin typeface="CMU Bright Roman"/>
                <a:cs typeface="CMU Bright Roman"/>
              </a:rPr>
              <a:t>      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90142" y="2519592"/>
            <a:ext cx="4028364" cy="3836758"/>
          </a:xfrm>
          <a:prstGeom prst="rect">
            <a:avLst/>
          </a:prstGeom>
          <a:solidFill>
            <a:schemeClr val="accent6">
              <a:alpha val="40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4767698" y="2521183"/>
            <a:ext cx="3974587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Treat the unfolded network as one big feed-forward network!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This big network takes in entire sequence as an input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Compute gradients through the usual </a:t>
            </a:r>
            <a:r>
              <a:rPr lang="en-US" dirty="0" err="1">
                <a:latin typeface="CMU Bright Roman"/>
                <a:cs typeface="CMU Bright Roman"/>
              </a:rPr>
              <a:t>backpropagation</a:t>
            </a:r>
            <a:endParaRPr lang="en-US" dirty="0">
              <a:latin typeface="CMU Bright Roman"/>
              <a:cs typeface="CMU Bright Roman"/>
            </a:endParaRPr>
          </a:p>
          <a:p>
            <a:endParaRPr lang="en-US" dirty="0">
              <a:latin typeface="CMU Bright Roman"/>
              <a:cs typeface="CMU Bright Roman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MU Bright Roman"/>
                <a:cs typeface="CMU Bright Roman"/>
              </a:rPr>
              <a:t>Update shared weights</a:t>
            </a:r>
          </a:p>
        </p:txBody>
      </p:sp>
    </p:spTree>
    <p:extLst>
      <p:ext uri="{BB962C8B-B14F-4D97-AF65-F5344CB8AC3E}">
        <p14:creationId xmlns:p14="http://schemas.microsoft.com/office/powerpoint/2010/main" val="207082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7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CNN?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0"/>
            <a:ext cx="8763000" cy="4525963"/>
          </a:xfrm>
        </p:spPr>
        <p:txBody>
          <a:bodyPr/>
          <a:lstStyle/>
          <a:p>
            <a:r>
              <a:rPr lang="en-US" dirty="0"/>
              <a:t>RNNs have memory - they are suited to problems when we incorporate previous predictions to make new prediction. </a:t>
            </a:r>
          </a:p>
          <a:p>
            <a:pPr lvl="1"/>
            <a:r>
              <a:rPr lang="en-US" dirty="0"/>
              <a:t>E.g. with sequential signals such as audio, video, 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78598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 Forward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7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8" name="Equation" r:id="rId5" imgW="152400" imgH="241300" progId="Equation.DSMT4">
                  <p:embed/>
                </p:oleObj>
              </mc:Choice>
              <mc:Fallback>
                <p:oleObj name="Equation" r:id="rId5" imgW="152400" imgH="241300" progId="Equation.DSMT4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5" name="Group 4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Arrow Connector 61"/>
              <p:cNvCxnSpPr>
                <a:stCxn id="3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endCxn id="3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endCxn id="3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1" name="Straight Arrow Connector 30"/>
            <p:cNvCxnSpPr>
              <a:stCxn id="164" idx="0"/>
              <a:endCxn id="3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51" name="Straight Arrow Connector 50"/>
            <p:cNvCxnSpPr>
              <a:stCxn id="50" idx="0"/>
              <a:endCxn id="49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stCxn id="30" idx="0"/>
              <a:endCxn id="50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83" name="Group 8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92" name="Freeform 91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3" name="Straight Arrow Connector 92"/>
              <p:cNvCxnSpPr>
                <a:stCxn id="91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93"/>
              <p:cNvCxnSpPr>
                <a:endCxn id="91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>
                <a:endCxn id="91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84" name="Rectangle 8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85" name="Straight Arrow Connector 84"/>
            <p:cNvCxnSpPr>
              <a:stCxn id="96" idx="0"/>
              <a:endCxn id="8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88" name="Straight Arrow Connector 87"/>
            <p:cNvCxnSpPr>
              <a:stCxn id="87" idx="0"/>
              <a:endCxn id="8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84" idx="0"/>
              <a:endCxn id="8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99" name="Group 98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108" name="Freeform 107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9" name="Straight Arrow Connector 108"/>
              <p:cNvCxnSpPr>
                <a:stCxn id="107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endCxn id="107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endCxn id="107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101" name="Straight Arrow Connector 100"/>
            <p:cNvCxnSpPr>
              <a:stCxn id="112" idx="0"/>
              <a:endCxn id="100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ectangle 101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104" name="Straight Arrow Connector 103"/>
            <p:cNvCxnSpPr>
              <a:stCxn id="103" idx="0"/>
              <a:endCxn id="102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100" idx="0"/>
              <a:endCxn id="103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Freeform 116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9440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71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/>
              <p:cNvCxnSpPr>
                <a:stCxn id="26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>
                <a:endCxn id="26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endCxn id="26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20" name="Straight Arrow Connector 19"/>
            <p:cNvCxnSpPr>
              <a:stCxn id="31" idx="0"/>
              <a:endCxn id="19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23" name="Straight Arrow Connector 22"/>
            <p:cNvCxnSpPr>
              <a:stCxn id="22" idx="0"/>
              <a:endCxn id="21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9" idx="0"/>
              <a:endCxn id="22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37" name="Group 36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Arrow Connector 46"/>
              <p:cNvCxnSpPr>
                <a:stCxn id="45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45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endCxn id="45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>
              <a:stCxn id="50" idx="0"/>
              <a:endCxn id="38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42" name="Straight Arrow Connector 41"/>
            <p:cNvCxnSpPr>
              <a:stCxn id="41" idx="0"/>
              <a:endCxn id="40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8" idx="0"/>
              <a:endCxn id="41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53" name="Group 5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64" name="Freeform 6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endCxn id="6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>
                <a:endCxn id="6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>
              <a:stCxn id="68" idx="0"/>
              <a:endCxn id="5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58" name="Straight Arrow Connector 57"/>
            <p:cNvCxnSpPr>
              <a:stCxn id="57" idx="0"/>
              <a:endCxn id="5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54" idx="0"/>
              <a:endCxn id="5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Freeform 69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Unfolded Vanilla RNN Backward</a:t>
            </a:r>
          </a:p>
        </p:txBody>
      </p:sp>
    </p:spTree>
    <p:extLst>
      <p:ext uri="{BB962C8B-B14F-4D97-AF65-F5344CB8AC3E}">
        <p14:creationId xmlns:p14="http://schemas.microsoft.com/office/powerpoint/2010/main" val="142781226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Vanilla RNN Backward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72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464" y="1541124"/>
            <a:ext cx="1023307" cy="4484055"/>
            <a:chOff x="760464" y="1306873"/>
            <a:chExt cx="1023307" cy="4484055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27" name="Freeform 26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/>
              <p:cNvCxnSpPr>
                <a:stCxn id="26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>
                <a:endCxn id="26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endCxn id="26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  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0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20" name="Straight Arrow Connector 19"/>
            <p:cNvCxnSpPr>
              <a:stCxn id="31" idx="0"/>
              <a:endCxn id="19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1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1</a:t>
              </a:r>
            </a:p>
          </p:txBody>
        </p:sp>
        <p:cxnSp>
          <p:nvCxnSpPr>
            <p:cNvPr id="23" name="Straight Arrow Connector 22"/>
            <p:cNvCxnSpPr>
              <a:stCxn id="22" idx="0"/>
              <a:endCxn id="21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9" idx="0"/>
              <a:endCxn id="22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133502" y="1541125"/>
            <a:ext cx="1023307" cy="4484055"/>
            <a:chOff x="760464" y="1306873"/>
            <a:chExt cx="1023307" cy="4484055"/>
          </a:xfrm>
        </p:grpSpPr>
        <p:grpSp>
          <p:nvGrpSpPr>
            <p:cNvPr id="37" name="Group 36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Arrow Connector 46"/>
              <p:cNvCxnSpPr>
                <a:stCxn id="45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45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endCxn id="45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1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38" name="Rectangle 37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39" name="Straight Arrow Connector 38"/>
            <p:cNvCxnSpPr>
              <a:stCxn id="50" idx="0"/>
              <a:endCxn id="38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2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2</a:t>
              </a:r>
            </a:p>
          </p:txBody>
        </p:sp>
        <p:cxnSp>
          <p:nvCxnSpPr>
            <p:cNvPr id="42" name="Straight Arrow Connector 41"/>
            <p:cNvCxnSpPr>
              <a:stCxn id="41" idx="0"/>
              <a:endCxn id="40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8" idx="0"/>
              <a:endCxn id="41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3468037" y="1557577"/>
            <a:ext cx="1023307" cy="4484055"/>
            <a:chOff x="760464" y="1306873"/>
            <a:chExt cx="1023307" cy="4484055"/>
          </a:xfrm>
        </p:grpSpPr>
        <p:grpSp>
          <p:nvGrpSpPr>
            <p:cNvPr id="53" name="Group 52"/>
            <p:cNvGrpSpPr/>
            <p:nvPr/>
          </p:nvGrpSpPr>
          <p:grpSpPr>
            <a:xfrm rot="16200000">
              <a:off x="442" y="4007599"/>
              <a:ext cx="2543351" cy="1023307"/>
              <a:chOff x="3280722" y="2449058"/>
              <a:chExt cx="2543351" cy="1023307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4041634" y="2449058"/>
                <a:ext cx="1049363" cy="1023306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33000"/>
                </a:schemeClr>
              </a:solidFill>
              <a:ln>
                <a:solidFill>
                  <a:schemeClr val="accent3"/>
                </a:solidFill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4311145" y="2718829"/>
                <a:ext cx="515211" cy="51521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headEnd type="arrow"/>
                <a:tailEnd type="none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endParaRPr lang="en-US" sz="1600" baseline="-25000" dirty="0">
                  <a:solidFill>
                    <a:srgbClr val="000000"/>
                  </a:solidFill>
                  <a:latin typeface="CMU Bright Roman"/>
                  <a:cs typeface="CMU Bright Roman"/>
                </a:endParaRPr>
              </a:p>
            </p:txBody>
          </p:sp>
          <p:sp>
            <p:nvSpPr>
              <p:cNvPr id="64" name="Freeform 63"/>
              <p:cNvSpPr/>
              <p:nvPr/>
            </p:nvSpPr>
            <p:spPr>
              <a:xfrm rot="5400000">
                <a:off x="4417083" y="2872886"/>
                <a:ext cx="311489" cy="251615"/>
              </a:xfrm>
              <a:custGeom>
                <a:avLst/>
                <a:gdLst>
                  <a:gd name="connsiteX0" fmla="*/ 0 w 515155"/>
                  <a:gd name="connsiteY0" fmla="*/ 347468 h 347468"/>
                  <a:gd name="connsiteX1" fmla="*/ 227627 w 515155"/>
                  <a:gd name="connsiteY1" fmla="*/ 287559 h 347468"/>
                  <a:gd name="connsiteX2" fmla="*/ 275548 w 515155"/>
                  <a:gd name="connsiteY2" fmla="*/ 47926 h 347468"/>
                  <a:gd name="connsiteX3" fmla="*/ 515155 w 515155"/>
                  <a:gd name="connsiteY3" fmla="*/ 0 h 347468"/>
                  <a:gd name="connsiteX4" fmla="*/ 515155 w 515155"/>
                  <a:gd name="connsiteY4" fmla="*/ 0 h 347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5155" h="347468">
                    <a:moveTo>
                      <a:pt x="0" y="347468"/>
                    </a:moveTo>
                    <a:cubicBezTo>
                      <a:pt x="90851" y="342475"/>
                      <a:pt x="181702" y="337483"/>
                      <a:pt x="227627" y="287559"/>
                    </a:cubicBezTo>
                    <a:cubicBezTo>
                      <a:pt x="273552" y="237635"/>
                      <a:pt x="227627" y="95852"/>
                      <a:pt x="275548" y="47926"/>
                    </a:cubicBezTo>
                    <a:cubicBezTo>
                      <a:pt x="323469" y="0"/>
                      <a:pt x="515155" y="0"/>
                      <a:pt x="515155" y="0"/>
                    </a:cubicBezTo>
                    <a:lnTo>
                      <a:pt x="515155" y="0"/>
                    </a:lnTo>
                  </a:path>
                </a:pathLst>
              </a:custGeom>
              <a:noFill/>
              <a:ln>
                <a:solidFill>
                  <a:schemeClr val="tx1"/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/>
              <p:cNvCxnSpPr>
                <a:stCxn id="63" idx="6"/>
              </p:cNvCxnSpPr>
              <p:nvPr/>
            </p:nvCxnSpPr>
            <p:spPr>
              <a:xfrm>
                <a:off x="4826356" y="2976435"/>
                <a:ext cx="634532" cy="14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endCxn id="63" idx="1"/>
              </p:cNvCxnSpPr>
              <p:nvPr/>
            </p:nvCxnSpPr>
            <p:spPr>
              <a:xfrm rot="5400000" flipV="1">
                <a:off x="4003862" y="2411546"/>
                <a:ext cx="75451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>
                <a:endCxn id="63" idx="3"/>
              </p:cNvCxnSpPr>
              <p:nvPr/>
            </p:nvCxnSpPr>
            <p:spPr>
              <a:xfrm rot="5400000" flipH="1" flipV="1">
                <a:off x="4003861" y="2851306"/>
                <a:ext cx="75452" cy="69001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/>
              <p:cNvSpPr txBox="1"/>
              <p:nvPr/>
            </p:nvSpPr>
            <p:spPr>
              <a:xfrm rot="5400000">
                <a:off x="5451974" y="2805169"/>
                <a:ext cx="405644" cy="338554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i="1" dirty="0">
                    <a:latin typeface="CMU Bright Roman"/>
                    <a:cs typeface="CMU Bright Roman"/>
                  </a:rPr>
                  <a:t>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 rot="5400000">
                <a:off x="3020419" y="2709361"/>
                <a:ext cx="1023307" cy="502702"/>
              </a:xfrm>
              <a:prstGeom prst="rect">
                <a:avLst/>
              </a:prstGeom>
              <a:noFill/>
              <a:ln>
                <a:noFill/>
                <a:headEnd type="arrow"/>
                <a:tailEnd type="none"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CMU Bright Roman"/>
                    <a:cs typeface="CMU Bright Roman"/>
                  </a:rPr>
                  <a:t> x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3</a:t>
                </a:r>
                <a:r>
                  <a:rPr lang="en-US" sz="1600" i="1" dirty="0">
                    <a:latin typeface="CMU Bright Roman"/>
                    <a:cs typeface="CMU Bright Roman"/>
                  </a:rPr>
                  <a:t>     h</a:t>
                </a:r>
                <a:r>
                  <a:rPr lang="en-US" sz="1600" i="1" baseline="-25000" dirty="0">
                    <a:latin typeface="CMU Bright Roman"/>
                    <a:cs typeface="CMU Bright Roman"/>
                  </a:rPr>
                  <a:t>2</a:t>
                </a:r>
              </a:p>
              <a:p>
                <a:pPr algn="just"/>
                <a:endParaRPr lang="en-US" sz="1600" i="1" baseline="-25000" dirty="0">
                  <a:latin typeface="CMU Bright Roman"/>
                  <a:cs typeface="CMU Bright Roman"/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89766" y="2576760"/>
              <a:ext cx="398953" cy="3663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3000"/>
              </a:scheme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cxnSp>
          <p:nvCxnSpPr>
            <p:cNvPr id="55" name="Straight Arrow Connector 54"/>
            <p:cNvCxnSpPr>
              <a:stCxn id="68" idx="0"/>
              <a:endCxn id="54" idx="2"/>
            </p:cNvCxnSpPr>
            <p:nvPr/>
          </p:nvCxnSpPr>
          <p:spPr>
            <a:xfrm flipV="1">
              <a:off x="1285852" y="2943060"/>
              <a:ext cx="3391" cy="30451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1036659" y="1306873"/>
              <a:ext cx="498388" cy="457597"/>
            </a:xfrm>
            <a:prstGeom prst="rect">
              <a:avLst/>
            </a:prstGeom>
            <a:solidFill>
              <a:srgbClr val="FFFF00">
                <a:alpha val="33000"/>
              </a:srgbClr>
            </a:solidFill>
            <a:ln>
              <a:solidFill>
                <a:schemeClr val="accent1"/>
              </a:solidFill>
              <a:headEnd type="arrow"/>
              <a:tailEnd type="none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C</a:t>
              </a:r>
              <a:r>
                <a:rPr lang="en-US" baseline="-25000" dirty="0">
                  <a:solidFill>
                    <a:srgbClr val="000000"/>
                  </a:solidFill>
                  <a:latin typeface="CMU Bright Roman"/>
                  <a:cs typeface="CMU Bright Roman"/>
                </a:rPr>
                <a:t>3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93320" y="1978815"/>
              <a:ext cx="393537" cy="338554"/>
            </a:xfrm>
            <a:prstGeom prst="rect">
              <a:avLst/>
            </a:prstGeom>
            <a:noFill/>
            <a:ln>
              <a:noFill/>
              <a:headEnd type="arrow"/>
              <a:tailEnd type="none"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i="1" dirty="0">
                  <a:latin typeface="CMU Bright Roman"/>
                  <a:cs typeface="CMU Bright Roman"/>
                </a:rPr>
                <a:t>y</a:t>
              </a:r>
              <a:r>
                <a:rPr lang="en-US" sz="1600" i="1" baseline="-25000" dirty="0">
                  <a:latin typeface="CMU Bright Roman"/>
                  <a:cs typeface="CMU Bright Roman"/>
                </a:rPr>
                <a:t>3</a:t>
              </a:r>
            </a:p>
          </p:txBody>
        </p:sp>
        <p:cxnSp>
          <p:nvCxnSpPr>
            <p:cNvPr id="58" name="Straight Arrow Connector 57"/>
            <p:cNvCxnSpPr>
              <a:stCxn id="57" idx="0"/>
              <a:endCxn id="56" idx="2"/>
            </p:cNvCxnSpPr>
            <p:nvPr/>
          </p:nvCxnSpPr>
          <p:spPr>
            <a:xfrm flipH="1" flipV="1">
              <a:off x="1285853" y="1764470"/>
              <a:ext cx="4236" cy="21434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stCxn id="54" idx="0"/>
              <a:endCxn id="57" idx="2"/>
            </p:cNvCxnSpPr>
            <p:nvPr/>
          </p:nvCxnSpPr>
          <p:spPr>
            <a:xfrm flipV="1">
              <a:off x="1289243" y="2317369"/>
              <a:ext cx="846" cy="25939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Freeform 69"/>
          <p:cNvSpPr/>
          <p:nvPr/>
        </p:nvSpPr>
        <p:spPr>
          <a:xfrm>
            <a:off x="1430243" y="3476752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/>
          <p:cNvSpPr/>
          <p:nvPr/>
        </p:nvSpPr>
        <p:spPr>
          <a:xfrm>
            <a:off x="2800144" y="3469806"/>
            <a:ext cx="1430243" cy="2670005"/>
          </a:xfrm>
          <a:custGeom>
            <a:avLst/>
            <a:gdLst>
              <a:gd name="connsiteX0" fmla="*/ 0 w 1430243"/>
              <a:gd name="connsiteY0" fmla="*/ 197287 h 2670005"/>
              <a:gd name="connsiteX1" fmla="*/ 332901 w 1430243"/>
              <a:gd name="connsiteY1" fmla="*/ 234274 h 2670005"/>
              <a:gd name="connsiteX2" fmla="*/ 678133 w 1430243"/>
              <a:gd name="connsiteY2" fmla="*/ 2539795 h 2670005"/>
              <a:gd name="connsiteX3" fmla="*/ 1430243 w 1430243"/>
              <a:gd name="connsiteY3" fmla="*/ 2379518 h 267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0243" h="2670005">
                <a:moveTo>
                  <a:pt x="0" y="197287"/>
                </a:moveTo>
                <a:cubicBezTo>
                  <a:pt x="109939" y="20571"/>
                  <a:pt x="219879" y="-156144"/>
                  <a:pt x="332901" y="234274"/>
                </a:cubicBezTo>
                <a:cubicBezTo>
                  <a:pt x="445923" y="624692"/>
                  <a:pt x="495243" y="2182254"/>
                  <a:pt x="678133" y="2539795"/>
                </a:cubicBezTo>
                <a:cubicBezTo>
                  <a:pt x="861023" y="2897336"/>
                  <a:pt x="1309001" y="2408286"/>
                  <a:pt x="1430243" y="2379518"/>
                </a:cubicBezTo>
              </a:path>
            </a:pathLst>
          </a:custGeom>
          <a:ln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0" name="Object 59"/>
          <p:cNvGraphicFramePr>
            <a:graphicFrameLocks noChangeAspect="1"/>
          </p:cNvGraphicFramePr>
          <p:nvPr>
            <p:extLst/>
          </p:nvPr>
        </p:nvGraphicFramePr>
        <p:xfrm>
          <a:off x="4712213" y="1417638"/>
          <a:ext cx="2136775" cy="176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91" name="Equation" r:id="rId4" imgW="1384300" imgH="1143000" progId="Equation.DSMT4">
                  <p:embed/>
                </p:oleObj>
              </mc:Choice>
              <mc:Fallback>
                <p:oleObj name="Equation" r:id="rId4" imgW="1384300" imgH="1143000" progId="Equation.DSMT4">
                  <p:embed/>
                  <p:pic>
                    <p:nvPicPr>
                      <p:cNvPr id="60" name="Object 59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2213" y="1417638"/>
                        <a:ext cx="2136775" cy="176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" name="Object 61"/>
          <p:cNvGraphicFramePr>
            <a:graphicFrameLocks noChangeAspect="1"/>
          </p:cNvGraphicFramePr>
          <p:nvPr>
            <p:extLst/>
          </p:nvPr>
        </p:nvGraphicFramePr>
        <p:xfrm>
          <a:off x="4712213" y="3845013"/>
          <a:ext cx="4351337" cy="184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92" name="Equation" r:id="rId6" imgW="2819400" imgH="1193800" progId="Equation.DSMT4">
                  <p:embed/>
                </p:oleObj>
              </mc:Choice>
              <mc:Fallback>
                <p:oleObj name="Equation" r:id="rId6" imgW="2819400" imgH="1193800" progId="Equation.DSMT4">
                  <p:embed/>
                  <p:pic>
                    <p:nvPicPr>
                      <p:cNvPr id="62" name="Object 6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12213" y="3845013"/>
                        <a:ext cx="4351337" cy="184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866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Issues with the Vanilla RNNs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9854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In the same way a product of k real numbers can shrink to zero or explode to infinity, so can a product of matrices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It is sufficient for              , where    is the largest singular value of W, for the </a:t>
            </a:r>
            <a:r>
              <a:rPr lang="en-US" sz="2400" dirty="0">
                <a:latin typeface="CMU Bright SemiBold"/>
                <a:cs typeface="CMU Bright SemiBold"/>
              </a:rPr>
              <a:t>vanishing gradients</a:t>
            </a:r>
            <a:r>
              <a:rPr lang="en-US" sz="2400" dirty="0">
                <a:latin typeface="CMU Bright Roman"/>
                <a:cs typeface="CMU Bright Roman"/>
              </a:rPr>
              <a:t> problem to occur and it is necessary for </a:t>
            </a:r>
            <a:r>
              <a:rPr lang="en-US" sz="2400" dirty="0">
                <a:latin typeface="CMU Bright SemiBold"/>
                <a:cs typeface="CMU Bright SemiBold"/>
              </a:rPr>
              <a:t>exploding gradients</a:t>
            </a:r>
            <a:r>
              <a:rPr lang="en-US" sz="2400" dirty="0">
                <a:latin typeface="CMU Bright Roman"/>
                <a:cs typeface="CMU Bright Roman"/>
              </a:rPr>
              <a:t> that                , where         for the tanh non-linearity and               for the sigmoid non-linearity </a:t>
            </a:r>
            <a:r>
              <a:rPr lang="en-US" sz="2400" baseline="30000" dirty="0">
                <a:latin typeface="CMU Bright Roman"/>
                <a:cs typeface="CMU Bright Roman"/>
              </a:rPr>
              <a:t>1</a:t>
            </a:r>
          </a:p>
          <a:p>
            <a:endParaRPr lang="en-US" sz="2400" baseline="300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Exploding gradients are often controlled with gradient element-wise or norm clipping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951743" y="2936538"/>
          <a:ext cx="1010657" cy="341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54" name="Equation" r:id="rId3" imgW="901700" imgH="304800" progId="Equation.DSMT4">
                  <p:embed/>
                </p:oleObj>
              </mc:Choice>
              <mc:Fallback>
                <p:oleObj name="Equation" r:id="rId3" imgW="901700" imgH="304800" progId="Equation.DSMT4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1743" y="2936538"/>
                        <a:ext cx="1010657" cy="341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833937" y="2935287"/>
          <a:ext cx="271463" cy="34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55" name="Equation" r:id="rId5" imgW="241300" imgH="304800" progId="Equation.DSMT4">
                  <p:embed/>
                </p:oleObj>
              </mc:Choice>
              <mc:Fallback>
                <p:oleObj name="Equation" r:id="rId5" imgW="241300" imgH="3048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33937" y="2935287"/>
                        <a:ext cx="271463" cy="341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5694943" y="3668400"/>
          <a:ext cx="1010657" cy="341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56" name="Equation" r:id="rId7" imgW="901700" imgH="304800" progId="Equation.DSMT4">
                  <p:embed/>
                </p:oleObj>
              </mc:Choice>
              <mc:Fallback>
                <p:oleObj name="Equation" r:id="rId7" imgW="901700" imgH="304800" progId="Equation.DSMT4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94943" y="3668400"/>
                        <a:ext cx="1010657" cy="341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620000" y="3657600"/>
          <a:ext cx="600075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57" name="Equation" r:id="rId9" imgW="533400" imgH="292100" progId="Equation.DSMT4">
                  <p:embed/>
                </p:oleObj>
              </mc:Choice>
              <mc:Fallback>
                <p:oleObj name="Equation" r:id="rId9" imgW="533400" imgH="292100" progId="Equation.DSMT4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20000" y="3657600"/>
                        <a:ext cx="600075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57200" y="6398745"/>
            <a:ext cx="7891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1 </a:t>
            </a:r>
            <a:r>
              <a:rPr lang="en-US" dirty="0">
                <a:latin typeface="CMU Bright Roman"/>
                <a:cs typeface="CMU Bright Roman"/>
                <a:hlinkClick r:id="rId11"/>
              </a:rPr>
              <a:t>On the difficulty of training recurrent neural networks, Pascanu </a:t>
            </a:r>
            <a:r>
              <a:rPr lang="en-US" i="1" dirty="0">
                <a:latin typeface="CMU Bright Roman"/>
                <a:cs typeface="CMU Bright Roman"/>
                <a:hlinkClick r:id="rId11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11"/>
              </a:rPr>
              <a:t>., 2013</a:t>
            </a:r>
            <a:endParaRPr lang="en-US" baseline="30000" dirty="0">
              <a:latin typeface="CMU Bright Roman"/>
              <a:cs typeface="CMU Bright Roman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191000" y="4016375"/>
          <a:ext cx="942975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58" name="Equation" r:id="rId12" imgW="838200" imgH="292100" progId="Equation.DSMT4">
                  <p:embed/>
                </p:oleObj>
              </mc:Choice>
              <mc:Fallback>
                <p:oleObj name="Equation" r:id="rId12" imgW="838200" imgH="292100" progId="Equation.DSMT4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191000" y="4016375"/>
                        <a:ext cx="942975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538171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Long Short-Term Memory (LSTM)</a:t>
            </a:r>
            <a:r>
              <a:rPr lang="en-US" sz="4000" baseline="30000" dirty="0">
                <a:latin typeface="CMU Bright SemiBold"/>
                <a:cs typeface="CMU Bright SemiBold"/>
              </a:rPr>
              <a:t>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74</a:t>
            </a:fld>
            <a:endParaRPr lang="en-US"/>
          </a:p>
        </p:txBody>
      </p:sp>
      <p:sp>
        <p:nvSpPr>
          <p:cNvPr id="71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The LSTM uses this idea of “Constant Error Flow” for RNNs to create a “Constant Error Carousel” (CEC) which ensures that gradients don’t decay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The key component is a memory cell that acts like an accumulator (contains the identity relationship) over time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Instead of computing new state as a matrix product with the old state, it rather computes the difference between them. Expressivity is the same, but gradients are better behaved</a:t>
            </a:r>
          </a:p>
          <a:p>
            <a:pPr marL="0" indent="0">
              <a:buNone/>
            </a:pPr>
            <a:endParaRPr lang="en-US" sz="1800" baseline="300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6398745"/>
            <a:ext cx="52589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1 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Long Short-Term Memory, Hochreiter </a:t>
            </a:r>
            <a:r>
              <a:rPr lang="en-US" i="1" dirty="0">
                <a:latin typeface="CMU Bright Roman"/>
                <a:cs typeface="CMU Bright Roman"/>
                <a:hlinkClick r:id="rId3"/>
              </a:rPr>
              <a:t>et al</a:t>
            </a:r>
            <a:r>
              <a:rPr lang="en-US" dirty="0">
                <a:latin typeface="CMU Bright Roman"/>
                <a:cs typeface="CMU Bright Roman"/>
                <a:hlinkClick r:id="rId3"/>
              </a:rPr>
              <a:t>.</a:t>
            </a:r>
            <a:r>
              <a:rPr lang="en-US" dirty="0">
                <a:latin typeface="CMU Bright Roman"/>
                <a:cs typeface="CMU Bright Roman"/>
                <a:hlinkClick r:id="rId2"/>
              </a:rPr>
              <a:t>, 1997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375557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build="p"/>
      <p:bldP spid="5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LSTM Idea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33" idx="6"/>
            <a:endCxn id="66" idx="2"/>
          </p:cNvCxnSpPr>
          <p:nvPr/>
        </p:nvCxnSpPr>
        <p:spPr>
          <a:xfrm>
            <a:off x="2312262" y="3831547"/>
            <a:ext cx="1795586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164" idx="1"/>
          </p:cNvCxnSpPr>
          <p:nvPr/>
        </p:nvCxnSpPr>
        <p:spPr>
          <a:xfrm flipV="1">
            <a:off x="5657451" y="3829721"/>
            <a:ext cx="1758384" cy="182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83" name="Straight Connector 82"/>
          <p:cNvCxnSpPr>
            <a:cxnSpLocks noChangeAspect="1"/>
          </p:cNvCxnSpPr>
          <p:nvPr/>
        </p:nvCxnSpPr>
        <p:spPr>
          <a:xfrm flipH="1">
            <a:off x="4263329" y="4460327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415513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60444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75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b="1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cxnSp>
        <p:nvCxnSpPr>
          <p:cNvPr id="69" name="Straight Connector 68"/>
          <p:cNvCxnSpPr>
            <a:cxnSpLocks noChangeAspect="1"/>
          </p:cNvCxnSpPr>
          <p:nvPr/>
        </p:nvCxnSpPr>
        <p:spPr>
          <a:xfrm rot="16200000" flipH="1">
            <a:off x="4260267" y="4459269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52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737150" y="5619750"/>
          <a:ext cx="3208338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53" name="Equation" r:id="rId5" imgW="2362200" imgH="736600" progId="Equation.DSMT4">
                  <p:embed/>
                </p:oleObj>
              </mc:Choice>
              <mc:Fallback>
                <p:oleObj name="Equation" r:id="rId5" imgW="2362200" imgH="7366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7150" y="5619750"/>
                        <a:ext cx="3208338" cy="1000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5466892" y="5942013"/>
          <a:ext cx="1517650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54" name="Equation" r:id="rId7" imgW="1117600" imgH="304800" progId="Equation.DSMT4">
                  <p:embed/>
                </p:oleObj>
              </mc:Choice>
              <mc:Fallback>
                <p:oleObj name="Equation" r:id="rId7" imgW="1117600" imgH="304800" progId="Equation.DSMT4">
                  <p:embed/>
                  <p:pic>
                    <p:nvPicPr>
                      <p:cNvPr id="63" name="Object 6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6892" y="5942013"/>
                        <a:ext cx="1517650" cy="414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4800" y="5542002"/>
            <a:ext cx="3243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latin typeface="CMU Bright Roman"/>
                <a:cs typeface="CMU Bright Roman"/>
              </a:rPr>
              <a:t>* </a:t>
            </a:r>
            <a:r>
              <a:rPr lang="en-US" dirty="0">
                <a:latin typeface="CMU Bright Roman"/>
                <a:cs typeface="CMU Bright Roman"/>
              </a:rPr>
              <a:t>Dashed line indicates time-lag</a:t>
            </a:r>
            <a:br>
              <a:rPr lang="en-US" dirty="0">
                <a:latin typeface="CMU Bright Roman"/>
                <a:cs typeface="CMU Bright Roman"/>
              </a:rPr>
            </a:br>
            <a:endParaRPr lang="en-US" baseline="300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348977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Original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64959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636713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277245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84125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649000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662474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656527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90719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231226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304999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565745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676753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83" name="Straight Connector 82"/>
          <p:cNvCxnSpPr>
            <a:cxnSpLocks noChangeAspect="1"/>
          </p:cNvCxnSpPr>
          <p:nvPr/>
        </p:nvCxnSpPr>
        <p:spPr>
          <a:xfrm flipH="1">
            <a:off x="4263329" y="4460327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308935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680325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257770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628248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178262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27366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415390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4712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76</a:t>
            </a:fld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236403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09746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cxnSp>
        <p:nvCxnSpPr>
          <p:cNvPr id="69" name="Straight Connector 68"/>
          <p:cNvCxnSpPr>
            <a:cxnSpLocks noChangeAspect="1"/>
          </p:cNvCxnSpPr>
          <p:nvPr/>
        </p:nvCxnSpPr>
        <p:spPr>
          <a:xfrm rot="16200000" flipH="1">
            <a:off x="4260267" y="4459269"/>
            <a:ext cx="203009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096000" y="3695700"/>
          <a:ext cx="1524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9" name="Equation" r:id="rId3" imgW="152400" imgH="241300" progId="Equation.DSMT4">
                  <p:embed/>
                </p:oleObj>
              </mc:Choice>
              <mc:Fallback>
                <p:oleObj name="Equation" r:id="rId3" imgW="152400" imgH="241300" progId="Equation.DSMT4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0" y="3695700"/>
                        <a:ext cx="1524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22516" y="5740400"/>
          <a:ext cx="28479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90" name="Equation" r:id="rId5" imgW="2095500" imgH="558800" progId="Equation.DSMT4">
                  <p:embed/>
                </p:oleObj>
              </mc:Choice>
              <mc:Fallback>
                <p:oleObj name="Equation" r:id="rId5" imgW="2095500" imgH="558800" progId="Equation.DSMT4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516" y="5740400"/>
                        <a:ext cx="28479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Rectangle 53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55" name="Object 54"/>
          <p:cNvGraphicFramePr>
            <a:graphicFrameLocks noChangeAspect="1"/>
          </p:cNvGraphicFramePr>
          <p:nvPr>
            <p:extLst/>
          </p:nvPr>
        </p:nvGraphicFramePr>
        <p:xfrm>
          <a:off x="3159121" y="5975350"/>
          <a:ext cx="16383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91" name="Equation" r:id="rId7" imgW="1206500" imgH="254000" progId="Equation.DSMT4">
                  <p:embed/>
                </p:oleObj>
              </mc:Choice>
              <mc:Fallback>
                <p:oleObj name="Equation" r:id="rId7" imgW="1206500" imgH="254000" progId="Equation.DSMT4">
                  <p:embed/>
                  <p:pic>
                    <p:nvPicPr>
                      <p:cNvPr id="55" name="Object 5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59121" y="5975350"/>
                        <a:ext cx="16383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/>
          </p:nvPr>
        </p:nvGraphicFramePr>
        <p:xfrm>
          <a:off x="4974431" y="5734050"/>
          <a:ext cx="2243138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92" name="Equation" r:id="rId9" imgW="1651000" imgH="609600" progId="Equation.DSMT4">
                  <p:embed/>
                </p:oleObj>
              </mc:Choice>
              <mc:Fallback>
                <p:oleObj name="Equation" r:id="rId9" imgW="1651000" imgH="609600" progId="Equation.DSMT4">
                  <p:embed/>
                  <p:pic>
                    <p:nvPicPr>
                      <p:cNvPr id="63" name="Object 6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74431" y="5734050"/>
                        <a:ext cx="2243138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268706" y="5952093"/>
            <a:ext cx="1629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MU Bright Roman"/>
                <a:cs typeface="CMU Bright Roman"/>
              </a:rPr>
              <a:t>Similarly for </a:t>
            </a:r>
            <a:r>
              <a:rPr lang="en-US" dirty="0" err="1">
                <a:latin typeface="CMU Bright Oblique"/>
                <a:cs typeface="CMU Bright Oblique"/>
              </a:rPr>
              <a:t>o</a:t>
            </a:r>
            <a:r>
              <a:rPr lang="en-US" baseline="-25000" dirty="0" err="1">
                <a:latin typeface="CMU Bright Oblique"/>
                <a:cs typeface="CMU Bright Oblique"/>
              </a:rPr>
              <a:t>t</a:t>
            </a:r>
            <a:endParaRPr lang="en-US" baseline="-25000" dirty="0">
              <a:latin typeface="CMU Bright Oblique"/>
              <a:cs typeface="CMU Bright Oblique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06923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595933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</p:spTree>
    <p:extLst>
      <p:ext uri="{BB962C8B-B14F-4D97-AF65-F5344CB8AC3E}">
        <p14:creationId xmlns:p14="http://schemas.microsoft.com/office/powerpoint/2010/main" val="23894929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37150" y="2240569"/>
            <a:ext cx="5247392" cy="3199101"/>
          </a:xfrm>
          <a:prstGeom prst="rect">
            <a:avLst/>
          </a:prstGeom>
          <a:solidFill>
            <a:schemeClr val="accent3">
              <a:lumMod val="40000"/>
              <a:lumOff val="60000"/>
              <a:alpha val="33000"/>
            </a:schemeClr>
          </a:solidFill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The Popular LSTM Cell</a:t>
            </a:r>
          </a:p>
        </p:txBody>
      </p:sp>
      <p:sp>
        <p:nvSpPr>
          <p:cNvPr id="33" name="Oval 32"/>
          <p:cNvSpPr/>
          <p:nvPr/>
        </p:nvSpPr>
        <p:spPr>
          <a:xfrm>
            <a:off x="1797051" y="3573941"/>
            <a:ext cx="515211" cy="515211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1902989" y="3727998"/>
            <a:ext cx="311489" cy="251615"/>
          </a:xfrm>
          <a:custGeom>
            <a:avLst/>
            <a:gdLst>
              <a:gd name="connsiteX0" fmla="*/ 0 w 515155"/>
              <a:gd name="connsiteY0" fmla="*/ 347468 h 347468"/>
              <a:gd name="connsiteX1" fmla="*/ 227627 w 515155"/>
              <a:gd name="connsiteY1" fmla="*/ 287559 h 347468"/>
              <a:gd name="connsiteX2" fmla="*/ 275548 w 515155"/>
              <a:gd name="connsiteY2" fmla="*/ 47926 h 347468"/>
              <a:gd name="connsiteX3" fmla="*/ 515155 w 515155"/>
              <a:gd name="connsiteY3" fmla="*/ 0 h 347468"/>
              <a:gd name="connsiteX4" fmla="*/ 515155 w 515155"/>
              <a:gd name="connsiteY4" fmla="*/ 0 h 347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5" h="347468">
                <a:moveTo>
                  <a:pt x="0" y="347468"/>
                </a:moveTo>
                <a:cubicBezTo>
                  <a:pt x="90851" y="342475"/>
                  <a:pt x="181702" y="337483"/>
                  <a:pt x="227627" y="287559"/>
                </a:cubicBezTo>
                <a:cubicBezTo>
                  <a:pt x="273552" y="237635"/>
                  <a:pt x="227627" y="95852"/>
                  <a:pt x="275548" y="47926"/>
                </a:cubicBezTo>
                <a:cubicBezTo>
                  <a:pt x="323469" y="0"/>
                  <a:pt x="515155" y="0"/>
                  <a:pt x="515155" y="0"/>
                </a:cubicBezTo>
                <a:lnTo>
                  <a:pt x="515155" y="0"/>
                </a:ln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649590" y="2312461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>
                <a:solidFill>
                  <a:srgbClr val="000000"/>
                </a:solidFill>
                <a:latin typeface="CMU Bright Roman"/>
                <a:cs typeface="CMU Bright Roman"/>
              </a:rPr>
              <a:t>i</a:t>
            </a:r>
            <a:r>
              <a:rPr lang="en-US" sz="1600" i="1" baseline="-25000" dirty="0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</a:p>
        </p:txBody>
      </p:sp>
      <p:sp>
        <p:nvSpPr>
          <p:cNvPr id="42" name="Oval 41"/>
          <p:cNvSpPr/>
          <p:nvPr/>
        </p:nvSpPr>
        <p:spPr>
          <a:xfrm>
            <a:off x="6367136" y="2324443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o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4107848" y="4864549"/>
            <a:ext cx="515211" cy="515211"/>
          </a:xfrm>
          <a:prstGeom prst="ellipse">
            <a:avLst/>
          </a:prstGeom>
          <a:solidFill>
            <a:schemeClr val="accent6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600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f</a:t>
            </a:r>
            <a:r>
              <a:rPr lang="en-US" sz="1600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sz="1600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5142240" y="3573941"/>
            <a:ext cx="515211" cy="515211"/>
            <a:chOff x="6406139" y="3573941"/>
            <a:chExt cx="515211" cy="515211"/>
          </a:xfrm>
        </p:grpSpPr>
        <p:sp>
          <p:nvSpPr>
            <p:cNvPr id="44" name="Oval 43"/>
            <p:cNvSpPr/>
            <p:nvPr/>
          </p:nvSpPr>
          <p:spPr>
            <a:xfrm>
              <a:off x="6406139" y="3573941"/>
              <a:ext cx="515211" cy="515211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algn="ctr"/>
              <a:endParaRPr lang="en-US" sz="1600" baseline="-25000" dirty="0">
                <a:solidFill>
                  <a:srgbClr val="000000"/>
                </a:solidFill>
                <a:latin typeface="CMU Bright Roman"/>
                <a:cs typeface="CMU Bright Roman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>
              <a:off x="6512077" y="3727998"/>
              <a:ext cx="311489" cy="251615"/>
            </a:xfrm>
            <a:custGeom>
              <a:avLst/>
              <a:gdLst>
                <a:gd name="connsiteX0" fmla="*/ 0 w 515155"/>
                <a:gd name="connsiteY0" fmla="*/ 347468 h 347468"/>
                <a:gd name="connsiteX1" fmla="*/ 227627 w 515155"/>
                <a:gd name="connsiteY1" fmla="*/ 287559 h 347468"/>
                <a:gd name="connsiteX2" fmla="*/ 275548 w 515155"/>
                <a:gd name="connsiteY2" fmla="*/ 47926 h 347468"/>
                <a:gd name="connsiteX3" fmla="*/ 515155 w 515155"/>
                <a:gd name="connsiteY3" fmla="*/ 0 h 347468"/>
                <a:gd name="connsiteX4" fmla="*/ 515155 w 515155"/>
                <a:gd name="connsiteY4" fmla="*/ 0 h 34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155" h="347468">
                  <a:moveTo>
                    <a:pt x="0" y="347468"/>
                  </a:moveTo>
                  <a:cubicBezTo>
                    <a:pt x="90851" y="342475"/>
                    <a:pt x="181702" y="337483"/>
                    <a:pt x="227627" y="287559"/>
                  </a:cubicBezTo>
                  <a:cubicBezTo>
                    <a:pt x="273552" y="237635"/>
                    <a:pt x="227627" y="95852"/>
                    <a:pt x="275548" y="47926"/>
                  </a:cubicBezTo>
                  <a:cubicBezTo>
                    <a:pt x="323469" y="0"/>
                    <a:pt x="515155" y="0"/>
                    <a:pt x="515155" y="0"/>
                  </a:cubicBezTo>
                  <a:lnTo>
                    <a:pt x="515155" y="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Oval 45"/>
          <p:cNvSpPr/>
          <p:nvPr/>
        </p:nvSpPr>
        <p:spPr>
          <a:xfrm>
            <a:off x="2772455" y="369375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841255" y="3767585"/>
            <a:ext cx="131882" cy="133686"/>
            <a:chOff x="7787230" y="1641491"/>
            <a:chExt cx="131882" cy="133686"/>
          </a:xfrm>
        </p:grpSpPr>
        <p:cxnSp>
          <p:nvCxnSpPr>
            <p:cNvPr id="36" name="Straight Connector 35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Oval 50"/>
          <p:cNvSpPr/>
          <p:nvPr/>
        </p:nvSpPr>
        <p:spPr>
          <a:xfrm>
            <a:off x="6490001" y="3694266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53" name="Straight Arrow Connector 52"/>
          <p:cNvCxnSpPr>
            <a:stCxn id="42" idx="4"/>
            <a:endCxn id="51" idx="0"/>
          </p:cNvCxnSpPr>
          <p:nvPr/>
        </p:nvCxnSpPr>
        <p:spPr>
          <a:xfrm>
            <a:off x="6624742" y="2839654"/>
            <a:ext cx="4028" cy="85461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6565273" y="3762310"/>
            <a:ext cx="131882" cy="133686"/>
            <a:chOff x="7787230" y="1641491"/>
            <a:chExt cx="131882" cy="133686"/>
          </a:xfrm>
        </p:grpSpPr>
        <p:cxnSp>
          <p:nvCxnSpPr>
            <p:cNvPr id="57" name="Straight Connector 56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Arrow Connector 58"/>
          <p:cNvCxnSpPr>
            <a:stCxn id="41" idx="4"/>
            <a:endCxn id="46" idx="0"/>
          </p:cNvCxnSpPr>
          <p:nvPr/>
        </p:nvCxnSpPr>
        <p:spPr>
          <a:xfrm>
            <a:off x="2907196" y="2827672"/>
            <a:ext cx="4028" cy="86608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33" idx="6"/>
            <a:endCxn id="46" idx="2"/>
          </p:cNvCxnSpPr>
          <p:nvPr/>
        </p:nvCxnSpPr>
        <p:spPr>
          <a:xfrm>
            <a:off x="2312262" y="3831547"/>
            <a:ext cx="460193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107848" y="3574919"/>
            <a:ext cx="515211" cy="515211"/>
          </a:xfrm>
          <a:prstGeom prst="ellipse">
            <a:avLst/>
          </a:prstGeom>
          <a:solidFill>
            <a:srgbClr val="93CDDD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="1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cxnSp>
        <p:nvCxnSpPr>
          <p:cNvPr id="67" name="Straight Arrow Connector 66"/>
          <p:cNvCxnSpPr>
            <a:stCxn id="46" idx="6"/>
            <a:endCxn id="66" idx="2"/>
          </p:cNvCxnSpPr>
          <p:nvPr/>
        </p:nvCxnSpPr>
        <p:spPr>
          <a:xfrm>
            <a:off x="3049992" y="3832525"/>
            <a:ext cx="1057856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6" idx="6"/>
            <a:endCxn id="44" idx="2"/>
          </p:cNvCxnSpPr>
          <p:nvPr/>
        </p:nvCxnSpPr>
        <p:spPr>
          <a:xfrm flipV="1">
            <a:off x="4623059" y="3831547"/>
            <a:ext cx="519181" cy="9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44" idx="6"/>
            <a:endCxn id="51" idx="2"/>
          </p:cNvCxnSpPr>
          <p:nvPr/>
        </p:nvCxnSpPr>
        <p:spPr>
          <a:xfrm>
            <a:off x="5657451" y="3831547"/>
            <a:ext cx="832550" cy="14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1" idx="6"/>
          </p:cNvCxnSpPr>
          <p:nvPr/>
        </p:nvCxnSpPr>
        <p:spPr>
          <a:xfrm flipV="1">
            <a:off x="6767538" y="3829557"/>
            <a:ext cx="648297" cy="347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4222371" y="4320127"/>
            <a:ext cx="277537" cy="277537"/>
          </a:xfrm>
          <a:prstGeom prst="ellipse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en-US" sz="1600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4294251" y="4394052"/>
            <a:ext cx="131882" cy="133686"/>
            <a:chOff x="7787230" y="1641491"/>
            <a:chExt cx="131882" cy="133686"/>
          </a:xfrm>
        </p:grpSpPr>
        <p:cxnSp>
          <p:nvCxnSpPr>
            <p:cNvPr id="82" name="Straight Connector 81"/>
            <p:cNvCxnSpPr>
              <a:cxnSpLocks noChangeAspect="1"/>
            </p:cNvCxnSpPr>
            <p:nvPr/>
          </p:nvCxnSpPr>
          <p:spPr>
            <a:xfrm>
              <a:off x="7787230" y="1641491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cxnSpLocks noChangeAspect="1"/>
            </p:cNvCxnSpPr>
            <p:nvPr/>
          </p:nvCxnSpPr>
          <p:spPr>
            <a:xfrm flipH="1">
              <a:off x="7789876" y="1644119"/>
              <a:ext cx="129236" cy="13105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5" name="Straight Arrow Connector 84"/>
          <p:cNvCxnSpPr>
            <a:stCxn id="43" idx="0"/>
            <a:endCxn id="84" idx="4"/>
          </p:cNvCxnSpPr>
          <p:nvPr/>
        </p:nvCxnSpPr>
        <p:spPr>
          <a:xfrm flipH="1" flipV="1">
            <a:off x="4361140" y="4597664"/>
            <a:ext cx="4314" cy="26688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66" idx="5"/>
            <a:endCxn id="84" idx="6"/>
          </p:cNvCxnSpPr>
          <p:nvPr/>
        </p:nvCxnSpPr>
        <p:spPr>
          <a:xfrm rot="5400000">
            <a:off x="4301650" y="4212937"/>
            <a:ext cx="444217" cy="47700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5"/>
          <p:cNvCxnSpPr>
            <a:stCxn id="84" idx="2"/>
            <a:endCxn id="66" idx="3"/>
          </p:cNvCxnSpPr>
          <p:nvPr/>
        </p:nvCxnSpPr>
        <p:spPr>
          <a:xfrm rot="10800000">
            <a:off x="4183299" y="4014680"/>
            <a:ext cx="39072" cy="444217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endCxn id="33" idx="1"/>
          </p:cNvCxnSpPr>
          <p:nvPr/>
        </p:nvCxnSpPr>
        <p:spPr>
          <a:xfrm>
            <a:off x="1182485" y="3486662"/>
            <a:ext cx="690017" cy="16273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endCxn id="33" idx="3"/>
          </p:cNvCxnSpPr>
          <p:nvPr/>
        </p:nvCxnSpPr>
        <p:spPr>
          <a:xfrm flipV="1">
            <a:off x="1182485" y="4013701"/>
            <a:ext cx="690017" cy="214249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1" idx="7"/>
          </p:cNvCxnSpPr>
          <p:nvPr/>
        </p:nvCxnSpPr>
        <p:spPr>
          <a:xfrm flipH="1">
            <a:off x="3089350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6803258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>
            <a:off x="2577707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6282484" y="1701396"/>
            <a:ext cx="169304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endCxn id="43" idx="5"/>
          </p:cNvCxnSpPr>
          <p:nvPr/>
        </p:nvCxnSpPr>
        <p:spPr>
          <a:xfrm flipH="1" flipV="1">
            <a:off x="454760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43" idx="3"/>
          </p:cNvCxnSpPr>
          <p:nvPr/>
        </p:nvCxnSpPr>
        <p:spPr>
          <a:xfrm flipV="1">
            <a:off x="4107848" y="5304309"/>
            <a:ext cx="75451" cy="68651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1782623" y="2405822"/>
            <a:ext cx="8899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Input Gate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5273668" y="2406895"/>
            <a:ext cx="1056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Output Gate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4598816" y="4995637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Forget Gate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415835" y="3635786"/>
            <a:ext cx="387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err="1">
                <a:latin typeface="CMU Bright Roman"/>
                <a:cs typeface="CMU Bright Roman"/>
              </a:rPr>
              <a:t>h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77</a:t>
            </a:fld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3926446" y="5922377"/>
            <a:ext cx="10240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</a:t>
            </a:r>
            <a:r>
              <a:rPr lang="en-US" sz="1600" i="1" dirty="0">
                <a:latin typeface="CMU Bright Roman"/>
                <a:cs typeface="CMU Bright Roman"/>
              </a:rPr>
              <a:t>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153909" y="3296942"/>
            <a:ext cx="4290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CMU Bright Roman"/>
                <a:cs typeface="CMU Bright Roman"/>
              </a:rPr>
              <a:t>Cell</a:t>
            </a:r>
          </a:p>
        </p:txBody>
      </p:sp>
      <p:sp>
        <p:nvSpPr>
          <p:cNvPr id="68" name="Rectangle 67"/>
          <p:cNvSpPr/>
          <p:nvPr/>
        </p:nvSpPr>
        <p:spPr>
          <a:xfrm>
            <a:off x="4164548" y="3612405"/>
            <a:ext cx="4108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i="1" dirty="0" err="1">
                <a:solidFill>
                  <a:srgbClr val="000000"/>
                </a:solidFill>
                <a:latin typeface="CMU Bright Roman"/>
                <a:cs typeface="CMU Bright Roman"/>
              </a:rPr>
              <a:t>c</a:t>
            </a:r>
            <a:r>
              <a:rPr lang="en-US" i="1" baseline="-25000" dirty="0" err="1">
                <a:solidFill>
                  <a:srgbClr val="000000"/>
                </a:solidFill>
                <a:latin typeface="CMU Bright Roman"/>
                <a:cs typeface="CMU Bright Roman"/>
              </a:rPr>
              <a:t>t</a:t>
            </a:r>
            <a:endParaRPr lang="en-US" i="1" baseline="-25000" dirty="0">
              <a:solidFill>
                <a:srgbClr val="000000"/>
              </a:solidFill>
              <a:latin typeface="CMU Bright Roman"/>
              <a:cs typeface="CMU Bright Roman"/>
            </a:endParaRPr>
          </a:p>
        </p:txBody>
      </p:sp>
      <p:graphicFrame>
        <p:nvGraphicFramePr>
          <p:cNvPr id="69" name="Object 68"/>
          <p:cNvGraphicFramePr>
            <a:graphicFrameLocks noChangeAspect="1"/>
          </p:cNvGraphicFramePr>
          <p:nvPr>
            <p:extLst/>
          </p:nvPr>
        </p:nvGraphicFramePr>
        <p:xfrm>
          <a:off x="140494" y="5743120"/>
          <a:ext cx="3313113" cy="757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87" name="Equation" r:id="rId3" imgW="2438400" imgH="558800" progId="Equation.DSMT4">
                  <p:embed/>
                </p:oleObj>
              </mc:Choice>
              <mc:Fallback>
                <p:oleObj name="Equation" r:id="rId3" imgW="2438400" imgH="558800" progId="Equation.DSMT4">
                  <p:embed/>
                  <p:pic>
                    <p:nvPicPr>
                      <p:cNvPr id="69" name="Object 6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494" y="5743120"/>
                        <a:ext cx="3313113" cy="757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2364030" y="1362842"/>
            <a:ext cx="1206282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  <a:r>
              <a:rPr lang="en-US" sz="1600" i="1" dirty="0">
                <a:latin typeface="CMU Bright Roman"/>
                <a:cs typeface="CMU Bright Roman"/>
              </a:rPr>
              <a:t>       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6097462" y="1362842"/>
            <a:ext cx="1137956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r>
              <a:rPr lang="en-US" sz="1600" i="1" baseline="-25000" dirty="0">
                <a:latin typeface="CMU Bright Roman"/>
                <a:cs typeface="CMU Bright Roman"/>
              </a:rPr>
              <a:t>           </a:t>
            </a:r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ctr"/>
            <a:r>
              <a:rPr lang="en-US" sz="1600" i="1" baseline="-25000" dirty="0">
                <a:latin typeface="CMU Bright Roman"/>
                <a:cs typeface="CMU Bright Roman"/>
              </a:rPr>
              <a:t>  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63499" y="3256904"/>
            <a:ext cx="505362" cy="1241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600" dirty="0">
                <a:latin typeface="CMU Bright Roman"/>
                <a:cs typeface="CMU Bright Roman"/>
              </a:rPr>
              <a:t> </a:t>
            </a:r>
            <a:r>
              <a:rPr lang="en-US" sz="1600" dirty="0" err="1">
                <a:latin typeface="CMU Bright Roman"/>
                <a:cs typeface="CMU Bright Roman"/>
              </a:rPr>
              <a:t>x</a:t>
            </a:r>
            <a:r>
              <a:rPr lang="en-US" sz="1600" i="1" baseline="-25000" dirty="0" err="1">
                <a:latin typeface="CMU Bright Roman"/>
                <a:cs typeface="CMU Bright Roman"/>
              </a:rPr>
              <a:t>t</a:t>
            </a:r>
            <a:endParaRPr lang="en-US" sz="1600" i="1" baseline="-25000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endParaRPr lang="en-US" sz="1600" i="1" dirty="0">
              <a:latin typeface="CMU Bright Roman"/>
              <a:cs typeface="CMU Bright Roman"/>
            </a:endParaRPr>
          </a:p>
          <a:p>
            <a:pPr algn="just"/>
            <a:r>
              <a:rPr lang="en-US" sz="1600" i="1" dirty="0">
                <a:latin typeface="CMU Bright Roman"/>
                <a:cs typeface="CMU Bright Roman"/>
              </a:rPr>
              <a:t>h</a:t>
            </a:r>
            <a:r>
              <a:rPr lang="en-US" sz="1600" i="1" baseline="-25000" dirty="0">
                <a:latin typeface="CMU Bright Roman"/>
                <a:cs typeface="CMU Bright Roman"/>
              </a:rPr>
              <a:t>t-1</a:t>
            </a:r>
          </a:p>
          <a:p>
            <a:pPr algn="just"/>
            <a:endParaRPr lang="en-US" sz="1600" i="1" baseline="-25000" dirty="0">
              <a:latin typeface="CMU Bright Roman"/>
              <a:cs typeface="CMU Bright Roman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644050" y="3234225"/>
            <a:ext cx="434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069230" y="2183869"/>
            <a:ext cx="4732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>
                <a:latin typeface="CMU Bright SemiBold Oblique"/>
                <a:cs typeface="CMU Bright SemiBold Oblique"/>
              </a:rPr>
              <a:t>i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959338" y="2161189"/>
            <a:ext cx="4979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o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696947" y="5099647"/>
            <a:ext cx="47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>
                <a:latin typeface="CMU Bright SemiBold Oblique"/>
                <a:cs typeface="CMU Bright SemiBold Oblique"/>
              </a:rPr>
              <a:t>W</a:t>
            </a:r>
            <a:r>
              <a:rPr lang="en-US" sz="1600" baseline="-25000" dirty="0" err="1">
                <a:latin typeface="CMU Bright SemiBold Oblique"/>
                <a:cs typeface="CMU Bright SemiBold Oblique"/>
              </a:rPr>
              <a:t>f</a:t>
            </a:r>
            <a:endParaRPr lang="en-US" sz="1600" baseline="-25000" dirty="0">
              <a:latin typeface="CMU Bright SemiBold Oblique"/>
              <a:cs typeface="CMU Bright SemiBold Oblique"/>
            </a:endParaRPr>
          </a:p>
        </p:txBody>
      </p:sp>
      <p:graphicFrame>
        <p:nvGraphicFramePr>
          <p:cNvPr id="80" name="Object 79"/>
          <p:cNvGraphicFramePr>
            <a:graphicFrameLocks noChangeAspect="1"/>
          </p:cNvGraphicFramePr>
          <p:nvPr>
            <p:extLst/>
          </p:nvPr>
        </p:nvGraphicFramePr>
        <p:xfrm>
          <a:off x="5068888" y="5734050"/>
          <a:ext cx="2398712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88" name="Equation" r:id="rId5" imgW="1765300" imgH="609600" progId="Equation.DSMT4">
                  <p:embed/>
                </p:oleObj>
              </mc:Choice>
              <mc:Fallback>
                <p:oleObj name="Equation" r:id="rId5" imgW="1765300" imgH="609600" progId="Equation.DSMT4">
                  <p:embed/>
                  <p:pic>
                    <p:nvPicPr>
                      <p:cNvPr id="80" name="Object 7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68888" y="5734050"/>
                        <a:ext cx="2398712" cy="82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444865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Summary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78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MU Bright Roman"/>
                <a:cs typeface="CMU Bright Roman"/>
              </a:rPr>
              <a:t>RNNs allow for processing of variable length inputs and outputs by maintaining state information across time steps</a:t>
            </a:r>
          </a:p>
          <a:p>
            <a:r>
              <a:rPr lang="en-US" sz="2400" dirty="0">
                <a:latin typeface="CMU Bright Roman"/>
                <a:cs typeface="CMU Bright Roman"/>
              </a:rPr>
              <a:t>Various Input-Output scenarios are possible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(Single/Multiple)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Vanilla RNNs are improved upon by LSTMs which address the vanishing gradient problem. Exploding gradients are handled by gradient clipping</a:t>
            </a:r>
          </a:p>
          <a:p>
            <a:endParaRPr lang="en-US" sz="2400" dirty="0">
              <a:latin typeface="CMU Bright Roman"/>
              <a:cs typeface="CMU Bright Roman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More complex architectures exist, but there are the building blocks to understanding them well.</a:t>
            </a:r>
          </a:p>
          <a:p>
            <a:pPr marL="0" indent="0">
              <a:buNone/>
            </a:pPr>
            <a:endParaRPr lang="en-US" sz="18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  <a:p>
            <a:endParaRPr lang="en-US" sz="24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145065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Other Useful Resources / References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93B91-FAC0-3043-A682-452F01D0BD90}" type="slidenum">
              <a:rPr lang="en-US" smtClean="0"/>
              <a:t>79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latin typeface="CMU Bright Roman"/>
                <a:cs typeface="CMU Bright Roman"/>
                <a:hlinkClick r:id="rId2"/>
              </a:rPr>
              <a:t>http://cs231n.stanford.edu/slides/winter1516_lecture10.pdf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r>
              <a:rPr lang="en-US" sz="1800" dirty="0">
                <a:latin typeface="CMU Bright Roman"/>
                <a:cs typeface="CMU Bright Roman"/>
                <a:hlinkClick r:id="rId3"/>
              </a:rPr>
              <a:t>http://www.cs.toronto.edu/~rgrosse/csc321/lec10.pdf</a:t>
            </a:r>
            <a:r>
              <a:rPr lang="en-US" sz="1800" dirty="0">
                <a:latin typeface="CMU Bright Roman"/>
                <a:cs typeface="CMU Bright Roman"/>
              </a:rPr>
              <a:t> 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Pascanu</a:t>
            </a:r>
            <a:r>
              <a:rPr lang="en-US" sz="1800" dirty="0">
                <a:latin typeface="CMU Bright Roman"/>
                <a:cs typeface="CMU Bright Roman"/>
              </a:rPr>
              <a:t>, T. </a:t>
            </a:r>
            <a:r>
              <a:rPr lang="en-US" sz="1800" dirty="0" err="1">
                <a:latin typeface="CMU Bright Roman"/>
                <a:cs typeface="CMU Bright Roman"/>
              </a:rPr>
              <a:t>Mikolov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4"/>
              </a:rPr>
              <a:t>On the difficulty of training recurrent neural networks</a:t>
            </a:r>
            <a:r>
              <a:rPr lang="en-US" sz="1800" dirty="0">
                <a:latin typeface="CMU Bright Roman"/>
                <a:cs typeface="CMU Bright Roman"/>
              </a:rPr>
              <a:t>, ICML 2013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S. </a:t>
            </a:r>
            <a:r>
              <a:rPr lang="en-US" sz="1800" dirty="0" err="1">
                <a:latin typeface="CMU Bright Roman"/>
                <a:cs typeface="CMU Bright Roman"/>
              </a:rPr>
              <a:t>Hochreiter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5"/>
              </a:rPr>
              <a:t>Long short-term memory</a:t>
            </a:r>
            <a:r>
              <a:rPr lang="en-US" sz="1800" dirty="0">
                <a:latin typeface="CMU Bright Roman"/>
                <a:cs typeface="CMU Bright Roman"/>
              </a:rPr>
              <a:t>, Neural computation, 1997 9(8), pp.1735-1780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F.A. </a:t>
            </a:r>
            <a:r>
              <a:rPr lang="en-US" sz="1800" dirty="0" err="1">
                <a:latin typeface="CMU Bright Roman"/>
                <a:cs typeface="CMU Bright Roman"/>
              </a:rPr>
              <a:t>Gers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6" action="ppaction://hlinkfile"/>
              </a:rPr>
              <a:t>Recurrent nets that time and count</a:t>
            </a:r>
            <a:r>
              <a:rPr lang="en-US" sz="1800" dirty="0">
                <a:latin typeface="CMU Bright Roman"/>
                <a:cs typeface="CMU Bright Roman"/>
              </a:rPr>
              <a:t>, IJCNN 2000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</a:t>
            </a:r>
            <a:r>
              <a:rPr lang="en-US" sz="1800" dirty="0" err="1">
                <a:latin typeface="CMU Bright Roman"/>
                <a:cs typeface="CMU Bright Roman"/>
              </a:rPr>
              <a:t>Greff</a:t>
            </a:r>
            <a:r>
              <a:rPr lang="en-US" sz="1800" dirty="0">
                <a:latin typeface="CMU Bright Roman"/>
                <a:cs typeface="CMU Bright Roman"/>
              </a:rPr>
              <a:t> , R.K. </a:t>
            </a:r>
            <a:r>
              <a:rPr lang="en-US" sz="1800" dirty="0" err="1">
                <a:latin typeface="CMU Bright Roman"/>
                <a:cs typeface="CMU Bright Roman"/>
              </a:rPr>
              <a:t>Srivastava</a:t>
            </a:r>
            <a:r>
              <a:rPr lang="en-US" sz="1800" dirty="0">
                <a:latin typeface="CMU Bright Roman"/>
                <a:cs typeface="CMU Bright Roman"/>
              </a:rPr>
              <a:t>, J. </a:t>
            </a:r>
            <a:r>
              <a:rPr lang="en-US" sz="1800" dirty="0" err="1">
                <a:latin typeface="CMU Bright Roman"/>
                <a:cs typeface="CMU Bright Roman"/>
              </a:rPr>
              <a:t>Koutník</a:t>
            </a:r>
            <a:r>
              <a:rPr lang="en-US" sz="1800" dirty="0">
                <a:latin typeface="CMU Bright Roman"/>
                <a:cs typeface="CMU Bright Roman"/>
              </a:rPr>
              <a:t>, B.R. </a:t>
            </a:r>
            <a:r>
              <a:rPr lang="en-US" sz="1800" dirty="0" err="1">
                <a:latin typeface="CMU Bright Roman"/>
                <a:cs typeface="CMU Bright Roman"/>
              </a:rPr>
              <a:t>Steunebrink</a:t>
            </a:r>
            <a:r>
              <a:rPr lang="en-US" sz="1800" dirty="0">
                <a:latin typeface="CMU Bright Roman"/>
                <a:cs typeface="CMU Bright Roman"/>
              </a:rPr>
              <a:t>, and J. </a:t>
            </a:r>
            <a:r>
              <a:rPr lang="en-US" sz="1800" dirty="0" err="1">
                <a:latin typeface="CMU Bright Roman"/>
                <a:cs typeface="CMU Bright Roman"/>
              </a:rPr>
              <a:t>Schmidhuber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7"/>
              </a:rPr>
              <a:t>LSTM: A search space odyssey</a:t>
            </a:r>
            <a:r>
              <a:rPr lang="en-US" sz="1800" dirty="0">
                <a:latin typeface="CMU Bright Roman"/>
                <a:cs typeface="CMU Bright Roman"/>
              </a:rPr>
              <a:t>, IEEE transactions on neural networks and learning systems, 2016 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K. Cho, B. Van </a:t>
            </a:r>
            <a:r>
              <a:rPr lang="en-US" sz="1800" dirty="0" err="1">
                <a:latin typeface="CMU Bright Roman"/>
                <a:cs typeface="CMU Bright Roman"/>
              </a:rPr>
              <a:t>Merrienboer</a:t>
            </a:r>
            <a:r>
              <a:rPr lang="en-US" sz="1800" dirty="0">
                <a:latin typeface="CMU Bright Roman"/>
                <a:cs typeface="CMU Bright Roman"/>
              </a:rPr>
              <a:t>, C. </a:t>
            </a:r>
            <a:r>
              <a:rPr lang="en-US" sz="1800" dirty="0" err="1">
                <a:latin typeface="CMU Bright Roman"/>
                <a:cs typeface="CMU Bright Roman"/>
              </a:rPr>
              <a:t>Gulcehre</a:t>
            </a:r>
            <a:r>
              <a:rPr lang="en-US" sz="1800" dirty="0">
                <a:latin typeface="CMU Bright Roman"/>
                <a:cs typeface="CMU Bright Roman"/>
              </a:rPr>
              <a:t>, D. </a:t>
            </a:r>
            <a:r>
              <a:rPr lang="en-US" sz="1800" dirty="0" err="1">
                <a:latin typeface="CMU Bright Roman"/>
                <a:cs typeface="CMU Bright Roman"/>
              </a:rPr>
              <a:t>Bahdanau</a:t>
            </a:r>
            <a:r>
              <a:rPr lang="en-US" sz="1800" dirty="0">
                <a:latin typeface="CMU Bright Roman"/>
                <a:cs typeface="CMU Bright Roman"/>
              </a:rPr>
              <a:t>, F. </a:t>
            </a:r>
            <a:r>
              <a:rPr lang="en-US" sz="1800" dirty="0" err="1">
                <a:latin typeface="CMU Bright Roman"/>
                <a:cs typeface="CMU Bright Roman"/>
              </a:rPr>
              <a:t>Bougares</a:t>
            </a:r>
            <a:r>
              <a:rPr lang="en-US" sz="1800" dirty="0">
                <a:latin typeface="CMU Bright Roman"/>
                <a:cs typeface="CMU Bright Roman"/>
              </a:rPr>
              <a:t>, H. </a:t>
            </a:r>
            <a:r>
              <a:rPr lang="en-US" sz="1800" dirty="0" err="1">
                <a:latin typeface="CMU Bright Roman"/>
                <a:cs typeface="CMU Bright Roman"/>
              </a:rPr>
              <a:t>Schwenk</a:t>
            </a:r>
            <a:r>
              <a:rPr lang="en-US" sz="1800" dirty="0">
                <a:latin typeface="CMU Bright Roman"/>
                <a:cs typeface="CMU Bright Roman"/>
              </a:rPr>
              <a:t>, and Y. </a:t>
            </a:r>
            <a:r>
              <a:rPr lang="en-US" sz="1800" dirty="0" err="1">
                <a:latin typeface="CMU Bright Roman"/>
                <a:cs typeface="CMU Bright Roman"/>
              </a:rPr>
              <a:t>Bengio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8"/>
              </a:rPr>
              <a:t>Learning phrase representations using RNN encoder-decoder for statistical machine translation</a:t>
            </a:r>
            <a:r>
              <a:rPr lang="en-US" sz="1800" dirty="0">
                <a:latin typeface="CMU Bright Roman"/>
                <a:cs typeface="CMU Bright Roman"/>
              </a:rPr>
              <a:t>, ACL 2014</a:t>
            </a:r>
          </a:p>
          <a:p>
            <a:r>
              <a:rPr lang="en-US" sz="1800" dirty="0">
                <a:latin typeface="CMU Bright Roman"/>
                <a:cs typeface="CMU Bright Roman"/>
              </a:rPr>
              <a:t>R. </a:t>
            </a:r>
            <a:r>
              <a:rPr lang="en-US" sz="1800" dirty="0" err="1">
                <a:latin typeface="CMU Bright Roman"/>
                <a:cs typeface="CMU Bright Roman"/>
              </a:rPr>
              <a:t>Jozefowicz</a:t>
            </a:r>
            <a:r>
              <a:rPr lang="en-US" sz="1800" dirty="0">
                <a:latin typeface="CMU Bright Roman"/>
                <a:cs typeface="CMU Bright Roman"/>
              </a:rPr>
              <a:t>, W. </a:t>
            </a:r>
            <a:r>
              <a:rPr lang="en-US" sz="1800" dirty="0" err="1">
                <a:latin typeface="CMU Bright Roman"/>
                <a:cs typeface="CMU Bright Roman"/>
              </a:rPr>
              <a:t>Zaremba</a:t>
            </a:r>
            <a:r>
              <a:rPr lang="en-US" sz="1800" dirty="0">
                <a:latin typeface="CMU Bright Roman"/>
                <a:cs typeface="CMU Bright Roman"/>
              </a:rPr>
              <a:t>, and I. </a:t>
            </a:r>
            <a:r>
              <a:rPr lang="en-US" sz="1800" dirty="0" err="1">
                <a:latin typeface="CMU Bright Roman"/>
                <a:cs typeface="CMU Bright Roman"/>
              </a:rPr>
              <a:t>Sutskever</a:t>
            </a:r>
            <a:r>
              <a:rPr lang="en-US" sz="1800" dirty="0">
                <a:latin typeface="CMU Bright Roman"/>
                <a:cs typeface="CMU Bright Roman"/>
              </a:rPr>
              <a:t>, </a:t>
            </a:r>
            <a:r>
              <a:rPr lang="en-US" sz="1800" dirty="0">
                <a:latin typeface="CMU Bright Roman"/>
                <a:cs typeface="CMU Bright Roman"/>
                <a:hlinkClick r:id="rId9"/>
              </a:rPr>
              <a:t>An empirical exploration of recurrent network architectures</a:t>
            </a:r>
            <a:r>
              <a:rPr lang="en-US" sz="1800" dirty="0">
                <a:latin typeface="CMU Bright Roman"/>
                <a:cs typeface="CMU Bright Roman"/>
              </a:rPr>
              <a:t>, JMLR 2015</a:t>
            </a:r>
          </a:p>
          <a:p>
            <a:endParaRPr lang="en-US" sz="1800" dirty="0">
              <a:latin typeface="CMU Bright Roman"/>
              <a:cs typeface="CMU Bright Roman"/>
            </a:endParaRPr>
          </a:p>
          <a:p>
            <a:endParaRPr lang="en-US" sz="1800" dirty="0">
              <a:latin typeface="CMU Bright Roman"/>
              <a:cs typeface="CMU Bright Roman"/>
            </a:endParaRPr>
          </a:p>
        </p:txBody>
      </p:sp>
    </p:spTree>
    <p:extLst>
      <p:ext uri="{BB962C8B-B14F-4D97-AF65-F5344CB8AC3E}">
        <p14:creationId xmlns:p14="http://schemas.microsoft.com/office/powerpoint/2010/main" val="93910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MU Bright SemiBold"/>
                <a:cs typeface="CMU Bright SemiBold"/>
              </a:rPr>
              <a:t>Recurrent Neural Networks (RNNs)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MU Bright SemiBold"/>
                <a:cs typeface="CMU Bright SemiBold"/>
              </a:rPr>
              <a:t>R</a:t>
            </a:r>
            <a:r>
              <a:rPr lang="en-US" sz="2400" dirty="0">
                <a:latin typeface="CMU Bright Roman"/>
                <a:cs typeface="CMU Bright Roman"/>
              </a:rPr>
              <a:t>ecurrent </a:t>
            </a:r>
            <a:r>
              <a:rPr lang="en-US" sz="2400" dirty="0">
                <a:latin typeface="CMU Bright SemiBold"/>
                <a:cs typeface="CMU Bright SemiBold"/>
              </a:rPr>
              <a:t>N</a:t>
            </a:r>
            <a:r>
              <a:rPr lang="en-US" sz="2400" dirty="0">
                <a:latin typeface="CMU Bright Roman"/>
                <a:cs typeface="CMU Bright Roman"/>
              </a:rPr>
              <a:t>eural </a:t>
            </a:r>
            <a:r>
              <a:rPr lang="en-US" sz="2400" dirty="0">
                <a:latin typeface="CMU Bright SemiBold"/>
                <a:cs typeface="CMU Bright SemiBold"/>
              </a:rPr>
              <a:t>N</a:t>
            </a:r>
            <a:r>
              <a:rPr lang="en-US" sz="2400" dirty="0">
                <a:latin typeface="CMU Bright Roman"/>
                <a:cs typeface="CMU Bright Roman"/>
              </a:rPr>
              <a:t>etwork</a:t>
            </a:r>
            <a:r>
              <a:rPr lang="en-US" sz="2400" dirty="0">
                <a:latin typeface="CMU Bright SemiBold"/>
                <a:cs typeface="CMU Bright SemiBold"/>
              </a:rPr>
              <a:t>s </a:t>
            </a:r>
            <a:r>
              <a:rPr lang="en-US" sz="2400" dirty="0">
                <a:latin typeface="CMU Bright Roman"/>
                <a:cs typeface="CMU Bright Roman"/>
              </a:rPr>
              <a:t>take the previous output or hidden states as inputs. </a:t>
            </a:r>
            <a:br>
              <a:rPr lang="en-US" sz="2400" dirty="0">
                <a:latin typeface="CMU Bright Roman"/>
                <a:cs typeface="CMU Bright Roman"/>
              </a:rPr>
            </a:br>
            <a:r>
              <a:rPr lang="en-US" sz="2400" dirty="0">
                <a:latin typeface="CMU Bright Roman"/>
                <a:cs typeface="CMU Bright Roman"/>
              </a:rPr>
              <a:t>The composite input at time </a:t>
            </a:r>
            <a:r>
              <a:rPr lang="en-US" sz="2400" dirty="0">
                <a:latin typeface="CMU Bright Oblique"/>
                <a:cs typeface="CMU Bright Oblique"/>
              </a:rPr>
              <a:t>t</a:t>
            </a:r>
            <a:r>
              <a:rPr lang="en-US" sz="2400" dirty="0">
                <a:latin typeface="CMU Bright Roman"/>
                <a:cs typeface="CMU Bright Roman"/>
              </a:rPr>
              <a:t> has some historical information about the happenings at time T &lt; </a:t>
            </a:r>
            <a:r>
              <a:rPr lang="en-US" sz="2400" dirty="0">
                <a:latin typeface="CMU Bright Oblique"/>
                <a:cs typeface="CMU Bright Oblique"/>
              </a:rPr>
              <a:t>t</a:t>
            </a:r>
          </a:p>
          <a:p>
            <a:endParaRPr lang="en-US" sz="2400" dirty="0">
              <a:latin typeface="CMU Bright Oblique"/>
              <a:cs typeface="CMU Bright Oblique"/>
            </a:endParaRPr>
          </a:p>
          <a:p>
            <a:r>
              <a:rPr lang="en-US" sz="2400" dirty="0">
                <a:latin typeface="CMU Bright Roman"/>
                <a:cs typeface="CMU Bright Roman"/>
              </a:rPr>
              <a:t>RNNs are useful as their intermediate values (state) can store information about past inputs for a time that is not fixed a priori</a:t>
            </a:r>
          </a:p>
          <a:p>
            <a:pPr marL="0" indent="0">
              <a:buNone/>
            </a:pPr>
            <a:endParaRPr lang="en-US" sz="2000" dirty="0">
              <a:latin typeface="CMU Bright Oblique"/>
              <a:cs typeface="CMU Bright Oblique"/>
            </a:endParaRPr>
          </a:p>
        </p:txBody>
      </p:sp>
    </p:spTree>
    <p:extLst>
      <p:ext uri="{BB962C8B-B14F-4D97-AF65-F5344CB8AC3E}">
        <p14:creationId xmlns:p14="http://schemas.microsoft.com/office/powerpoint/2010/main" val="150746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ctrTitle"/>
          </p:nvPr>
        </p:nvSpPr>
        <p:spPr>
          <a:xfrm>
            <a:off x="1220788" y="2568575"/>
            <a:ext cx="5029200" cy="1470025"/>
          </a:xfrm>
        </p:spPr>
        <p:txBody>
          <a:bodyPr/>
          <a:lstStyle/>
          <a:p>
            <a:r>
              <a:rPr lang="en-US" altLang="en-US" sz="7200"/>
              <a:t>Questions</a:t>
            </a:r>
          </a:p>
        </p:txBody>
      </p:sp>
      <p:pic>
        <p:nvPicPr>
          <p:cNvPr id="37891" name="Picture 2" descr="C:\Users\inwogu\AppData\Local\Microsoft\Windows\Temporary Internet Files\Content.IE5\K462S48W\MP900315598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2035175"/>
            <a:ext cx="259080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E26C85-E602-4510-8D6F-BDDBA0749E04}" type="slidenum">
              <a:rPr lang="en-US" smtClean="0"/>
              <a:pPr>
                <a:defRPr/>
              </a:pPr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61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recurrent unit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5E0AF3-3D43-4E55-B5A9-1381C9963C7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438400"/>
            <a:ext cx="3634323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676400"/>
            <a:ext cx="3811778" cy="31783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400" y="4724400"/>
            <a:ext cx="421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Basic feed forward network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29200" y="5105400"/>
            <a:ext cx="2939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Recurrent network</a:t>
            </a:r>
          </a:p>
        </p:txBody>
      </p:sp>
    </p:spTree>
    <p:extLst>
      <p:ext uri="{BB962C8B-B14F-4D97-AF65-F5344CB8AC3E}">
        <p14:creationId xmlns:p14="http://schemas.microsoft.com/office/powerpoint/2010/main" val="3729409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3059</TotalTime>
  <Words>3076</Words>
  <Application>Microsoft Macintosh PowerPoint</Application>
  <PresentationFormat>On-screen Show (4:3)</PresentationFormat>
  <Paragraphs>907</Paragraphs>
  <Slides>80</Slides>
  <Notes>35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8" baseType="lpstr">
      <vt:lpstr>Arial</vt:lpstr>
      <vt:lpstr>Calibri</vt:lpstr>
      <vt:lpstr>CMU Bright Oblique</vt:lpstr>
      <vt:lpstr>CMU Bright Roman</vt:lpstr>
      <vt:lpstr>CMU Bright SemiBold</vt:lpstr>
      <vt:lpstr>CMU Bright SemiBold Oblique</vt:lpstr>
      <vt:lpstr>Office Theme</vt:lpstr>
      <vt:lpstr>Equation</vt:lpstr>
      <vt:lpstr>CSCI 631 Foundations of Computer Vision</vt:lpstr>
      <vt:lpstr>Schedule</vt:lpstr>
      <vt:lpstr>Motivation for RNN</vt:lpstr>
      <vt:lpstr>The parity problem</vt:lpstr>
      <vt:lpstr>More on RNN motivation</vt:lpstr>
      <vt:lpstr>Motivation continued</vt:lpstr>
      <vt:lpstr>Why not CNN?</vt:lpstr>
      <vt:lpstr>Recurrent Neural Networks (RNNs)</vt:lpstr>
      <vt:lpstr>Simple recurrent unit</vt:lpstr>
      <vt:lpstr>Simple recurrent unit</vt:lpstr>
      <vt:lpstr>Simple recurrent unit</vt:lpstr>
      <vt:lpstr>RNN with multiple hidden layers</vt:lpstr>
      <vt:lpstr>The unfolded RNN</vt:lpstr>
      <vt:lpstr>RNN uses</vt:lpstr>
      <vt:lpstr>Backpropagating an RNN</vt:lpstr>
      <vt:lpstr>2 Key Ideas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Feed-forward Network</vt:lpstr>
      <vt:lpstr>Basic RNN</vt:lpstr>
      <vt:lpstr>Basic RNN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Sentiment Classification</vt:lpstr>
      <vt:lpstr>Image Captioning</vt:lpstr>
      <vt:lpstr>Image Captioning</vt:lpstr>
      <vt:lpstr>Image Captioning</vt:lpstr>
      <vt:lpstr>Image Captioning</vt:lpstr>
      <vt:lpstr>RNN Outputs: Image Captions</vt:lpstr>
      <vt:lpstr>RNN Outputs: Language Modeling</vt:lpstr>
      <vt:lpstr>Input – Output Scenarios</vt:lpstr>
      <vt:lpstr>Input – Output Scenarios</vt:lpstr>
      <vt:lpstr>The Vanilla RNN Forward</vt:lpstr>
      <vt:lpstr>BackPropagation Refresher</vt:lpstr>
      <vt:lpstr>Multiple Layers</vt:lpstr>
      <vt:lpstr>Chain Rule for Gradient Computation</vt:lpstr>
      <vt:lpstr>Chain Rule for Gradient Computation</vt:lpstr>
      <vt:lpstr>Chain Rule for Gradient Computation</vt:lpstr>
      <vt:lpstr>Extension to Computational Graphs</vt:lpstr>
      <vt:lpstr>Extension to Computational Graphs</vt:lpstr>
      <vt:lpstr>Extension to Computational Graphs</vt:lpstr>
      <vt:lpstr>BackPropagation Through Time (BPTT)</vt:lpstr>
      <vt:lpstr>The Unfolded Vanilla RNN</vt:lpstr>
      <vt:lpstr>The Unfolded Vanilla RNN Forward</vt:lpstr>
      <vt:lpstr>The Unfolded Vanilla RNN Backward</vt:lpstr>
      <vt:lpstr>The Vanilla RNN Backward</vt:lpstr>
      <vt:lpstr>Issues with the Vanilla RNNs</vt:lpstr>
      <vt:lpstr>Long Short-Term Memory (LSTM)1</vt:lpstr>
      <vt:lpstr>The LSTM Idea</vt:lpstr>
      <vt:lpstr>The Original LSTM Cell</vt:lpstr>
      <vt:lpstr>The Popular LSTM Cell</vt:lpstr>
      <vt:lpstr>Summary</vt:lpstr>
      <vt:lpstr>Other Useful Resources / References</vt:lpstr>
      <vt:lpstr>Questions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473/573  Computer Vision and Image Processing (CVIP)</dc:title>
  <dc:creator>inwogu</dc:creator>
  <cp:lastModifiedBy>Microsoft Office User</cp:lastModifiedBy>
  <cp:revision>184</cp:revision>
  <cp:lastPrinted>2019-10-17T10:43:50Z</cp:lastPrinted>
  <dcterms:created xsi:type="dcterms:W3CDTF">2006-08-16T00:00:00Z</dcterms:created>
  <dcterms:modified xsi:type="dcterms:W3CDTF">2019-11-18T14:30:30Z</dcterms:modified>
</cp:coreProperties>
</file>

<file path=docProps/thumbnail.jpeg>
</file>